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95" r:id="rId2"/>
    <p:sldId id="256" r:id="rId3"/>
    <p:sldId id="257" r:id="rId4"/>
    <p:sldId id="285" r:id="rId5"/>
    <p:sldId id="286" r:id="rId6"/>
    <p:sldId id="287" r:id="rId7"/>
    <p:sldId id="297" r:id="rId8"/>
    <p:sldId id="289" r:id="rId9"/>
    <p:sldId id="288" r:id="rId10"/>
    <p:sldId id="290" r:id="rId11"/>
    <p:sldId id="291" r:id="rId12"/>
    <p:sldId id="292" r:id="rId13"/>
    <p:sldId id="293" r:id="rId14"/>
    <p:sldId id="294" r:id="rId15"/>
    <p:sldId id="298" r:id="rId16"/>
    <p:sldId id="299" r:id="rId17"/>
    <p:sldId id="300" r:id="rId18"/>
    <p:sldId id="301" r:id="rId19"/>
    <p:sldId id="302" r:id="rId20"/>
    <p:sldId id="304" r:id="rId21"/>
    <p:sldId id="306" r:id="rId22"/>
    <p:sldId id="307" r:id="rId23"/>
    <p:sldId id="308" r:id="rId24"/>
    <p:sldId id="309" r:id="rId25"/>
    <p:sldId id="310" r:id="rId26"/>
    <p:sldId id="312" r:id="rId27"/>
    <p:sldId id="313" r:id="rId28"/>
    <p:sldId id="316" r:id="rId29"/>
    <p:sldId id="314" r:id="rId30"/>
    <p:sldId id="311" r:id="rId31"/>
    <p:sldId id="317" r:id="rId32"/>
    <p:sldId id="318" r:id="rId33"/>
    <p:sldId id="319" r:id="rId34"/>
    <p:sldId id="320" r:id="rId35"/>
    <p:sldId id="321" r:id="rId36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8000"/>
    <a:srgbClr val="9933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6441" autoAdjust="0"/>
  </p:normalViewPr>
  <p:slideViewPr>
    <p:cSldViewPr>
      <p:cViewPr varScale="1">
        <p:scale>
          <a:sx n="65" d="100"/>
          <a:sy n="65" d="100"/>
        </p:scale>
        <p:origin x="129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66733" cy="468154"/>
          </a:xfrm>
          <a:prstGeom prst="rect">
            <a:avLst/>
          </a:prstGeom>
        </p:spPr>
        <p:txBody>
          <a:bodyPr vert="horz" lIns="98855" tIns="49428" rIns="98855" bIns="4942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4008704" y="2"/>
            <a:ext cx="3066733" cy="468154"/>
          </a:xfrm>
          <a:prstGeom prst="rect">
            <a:avLst/>
          </a:prstGeom>
        </p:spPr>
        <p:txBody>
          <a:bodyPr vert="horz" lIns="98855" tIns="49428" rIns="98855" bIns="49428" rtlCol="0"/>
          <a:lstStyle>
            <a:lvl1pPr algn="r">
              <a:defRPr sz="1300"/>
            </a:lvl1pPr>
          </a:lstStyle>
          <a:p>
            <a:fld id="{856B923D-FBD4-4E26-90A8-1769391EE99B}" type="datetime1">
              <a:rPr lang="ar-SA" smtClean="0"/>
              <a:pPr/>
              <a:t>26/07/43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8154"/>
          </a:xfrm>
          <a:prstGeom prst="rect">
            <a:avLst/>
          </a:prstGeom>
        </p:spPr>
        <p:txBody>
          <a:bodyPr vert="horz" lIns="98855" tIns="49428" rIns="98855" bIns="49428" rtlCol="0" anchor="b"/>
          <a:lstStyle>
            <a:lvl1pPr algn="l">
              <a:defRPr sz="1300"/>
            </a:lvl1pPr>
          </a:lstStyle>
          <a:p>
            <a:r>
              <a:rPr lang="ar-SA" smtClean="0"/>
              <a:t>اعداد:أ.ساميه الغامدي</a:t>
            </a:r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4008704" y="8893297"/>
            <a:ext cx="3066733" cy="468154"/>
          </a:xfrm>
          <a:prstGeom prst="rect">
            <a:avLst/>
          </a:prstGeom>
        </p:spPr>
        <p:txBody>
          <a:bodyPr vert="horz" lIns="98855" tIns="49428" rIns="98855" bIns="49428" rtlCol="0" anchor="b"/>
          <a:lstStyle>
            <a:lvl1pPr algn="r">
              <a:defRPr sz="1300"/>
            </a:lvl1pPr>
          </a:lstStyle>
          <a:p>
            <a:fld id="{BA4BBB0E-BE4D-486B-912C-91E7F22DD7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39967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010343" y="2"/>
            <a:ext cx="3066733" cy="468154"/>
          </a:xfrm>
          <a:prstGeom prst="rect">
            <a:avLst/>
          </a:prstGeom>
        </p:spPr>
        <p:txBody>
          <a:bodyPr vert="horz" lIns="98855" tIns="49428" rIns="98855" bIns="49428" rtlCol="1"/>
          <a:lstStyle>
            <a:lvl1pPr algn="r">
              <a:defRPr sz="13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640" y="2"/>
            <a:ext cx="3066733" cy="468154"/>
          </a:xfrm>
          <a:prstGeom prst="rect">
            <a:avLst/>
          </a:prstGeom>
        </p:spPr>
        <p:txBody>
          <a:bodyPr vert="horz" lIns="98855" tIns="49428" rIns="98855" bIns="49428" rtlCol="1"/>
          <a:lstStyle>
            <a:lvl1pPr algn="l">
              <a:defRPr sz="1300"/>
            </a:lvl1pPr>
          </a:lstStyle>
          <a:p>
            <a:fld id="{087F329C-DBC0-4C50-B2A8-82D9BD4293E5}" type="datetime1">
              <a:rPr lang="ar-SA" smtClean="0"/>
              <a:pPr/>
              <a:t>26/07/43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855" tIns="49428" rIns="98855" bIns="49428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8855" tIns="49428" rIns="98855" bIns="49428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010343" y="8893297"/>
            <a:ext cx="3066733" cy="468154"/>
          </a:xfrm>
          <a:prstGeom prst="rect">
            <a:avLst/>
          </a:prstGeom>
        </p:spPr>
        <p:txBody>
          <a:bodyPr vert="horz" lIns="98855" tIns="49428" rIns="98855" bIns="49428" rtlCol="1" anchor="b"/>
          <a:lstStyle>
            <a:lvl1pPr algn="r">
              <a:defRPr sz="1300"/>
            </a:lvl1pPr>
          </a:lstStyle>
          <a:p>
            <a:r>
              <a:rPr lang="ar-SA" smtClean="0"/>
              <a:t>اعداد:أ.ساميه الغامدي</a:t>
            </a: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640" y="8893297"/>
            <a:ext cx="3066733" cy="468154"/>
          </a:xfrm>
          <a:prstGeom prst="rect">
            <a:avLst/>
          </a:prstGeom>
        </p:spPr>
        <p:txBody>
          <a:bodyPr vert="horz" lIns="98855" tIns="49428" rIns="98855" bIns="49428" rtlCol="1" anchor="b"/>
          <a:lstStyle>
            <a:lvl1pPr algn="l">
              <a:defRPr sz="1300"/>
            </a:lvl1pPr>
          </a:lstStyle>
          <a:p>
            <a:fld id="{3D5CD63F-2576-415E-AE23-2F59E97B46C5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7043123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ar-SA" smtClean="0"/>
              <a:t>اعداد:أ.ساميه الغامدي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5CD63F-2576-415E-AE23-2F59E97B46C5}" type="slidenum">
              <a:rPr lang="ar-SA" smtClean="0"/>
              <a:pPr/>
              <a:t>1</a:t>
            </a:fld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E107D6E2-D6A7-4584-A388-6CA110BDE390}" type="datetime1">
              <a:rPr lang="ar-SA" smtClean="0"/>
              <a:pPr/>
              <a:t>26/07/43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82854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CD63F-2576-415E-AE23-2F59E97B46C5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اعداد:أ.ساميه الغامدي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3ADCD8F3-0799-4C75-91AA-FF624DB9C873}" type="datetime1">
              <a:rPr lang="ar-SA" smtClean="0"/>
              <a:pPr/>
              <a:t>26/07/43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6844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ar-SA" smtClean="0"/>
              <a:t>اعداد:أ.ساميه الغامدي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5CD63F-2576-415E-AE23-2F59E97B46C5}" type="slidenum">
              <a:rPr lang="ar-SA" smtClean="0"/>
              <a:pPr/>
              <a:t>11</a:t>
            </a:fld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C06E4EC-CDE8-49B5-8DC1-C32BDE5C77FE}" type="datetime1">
              <a:rPr lang="ar-SA" smtClean="0"/>
              <a:pPr/>
              <a:t>26/07/43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0508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F7FE-A7C5-47B1-B6CD-535CFD2544D8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BF346-AB54-431A-A7DD-3BCFBE60F9EC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47A3-D595-4F5C-9161-13E3A53E9075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8EE5-6C91-4C02-82B8-4F3888B8C7E4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2887-E8F1-4F2D-B47F-C00801F682BF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A85BF-2CDD-487A-B5E6-AD4649F30D60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9A26-0B71-4990-ABDA-ED7558F75FBA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B5C2-CE89-4823-9029-118EED41CB11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10B3-B83F-4FFD-947E-D1129908FBAA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CB56-11B0-42DB-B7FD-F33F71908222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6D2B-B1E1-438B-B483-9248C8345773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7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55222-691B-4CBA-AF6A-579093877ED3}" type="datetime1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جميع الدروس تطبق على ويندوز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google.com.sa/url?sa=i&amp;rct=j&amp;q=&amp;esrc=s&amp;frm=1&amp;source=images&amp;cd=&amp;cad=rja&amp;docid=fhFeDYOhzINuPM&amp;tbnid=RT-tyRkE1tcmJM:&amp;ved=0CAUQjRw&amp;url=http://www.pconline.com.cn/tlist/70278.html&amp;ei=_v1PUryFLZSa0AXvnoGgCg&amp;psig=AFQjCNFYUdY022kom_5ugtgzzOGLlJHc5w&amp;ust=1381059429157839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.sa/url?sa=i&amp;rct=j&amp;q=&amp;esrc=s&amp;frm=1&amp;source=images&amp;cd=&amp;cad=rja&amp;docid=hBhAo_9btoeMZM&amp;tbnid=3xnYUIQscVfzMM:&amp;ved=0CAUQjRw&amp;url=http://computer2011.wordpress.com/2011/07/12/%D8%A3%D9%86%D8%B8%D9%85%D8%A9-%D8%AA%D8%B4%D8%BA%D9%8A%D9%84-%D8%A7%D9%84%D8%AD%D8%A7%D8%B3%D8%A8-%D8%A7%D9%84%D8%A2%D9%84%D9%8A-%D9%85%D8%B9%D9%84%D9%88%D9%85%D8%A7%D8%AA-%D8%B9%D9%86-%D9%83/&amp;ei=MJVGUqd1yPXsBr3DgdAN&amp;psig=AFQjCNFMaq_35nIXp_NIEju9Z83A67EZZg&amp;ust=1380443605185768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3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772400" cy="1470025"/>
          </a:xfrm>
        </p:spPr>
        <p:txBody>
          <a:bodyPr/>
          <a:lstStyle/>
          <a:p>
            <a:r>
              <a:rPr lang="en-US" b="1" dirty="0" smtClean="0">
                <a:blipFill>
                  <a:blip r:embed="rId3"/>
                  <a:stretch>
                    <a:fillRect/>
                  </a:stretch>
                </a:blipFill>
                <a:latin typeface="ae_Hani" pitchFamily="18" charset="-78"/>
                <a:cs typeface="FS_Modern2_Thin" pitchFamily="2" charset="-78"/>
              </a:rPr>
              <a:t>Microsoft office word</a:t>
            </a:r>
            <a:r>
              <a:rPr lang="ar-SA" b="1" dirty="0" smtClean="0">
                <a:blipFill>
                  <a:blip r:embed="rId3"/>
                  <a:stretch>
                    <a:fillRect/>
                  </a:stretch>
                </a:blipFill>
                <a:latin typeface="ae_Ouhod" pitchFamily="34" charset="-78"/>
                <a:cs typeface="ae_Ouhod" pitchFamily="34" charset="-78"/>
              </a:rPr>
              <a:t/>
            </a:r>
            <a:br>
              <a:rPr lang="ar-SA" b="1" dirty="0" smtClean="0">
                <a:blipFill>
                  <a:blip r:embed="rId3"/>
                  <a:stretch>
                    <a:fillRect/>
                  </a:stretch>
                </a:blipFill>
                <a:latin typeface="ae_Ouhod" pitchFamily="34" charset="-78"/>
                <a:cs typeface="ae_Ouhod" pitchFamily="34" charset="-78"/>
              </a:rPr>
            </a:br>
            <a:r>
              <a:rPr lang="ar-SA" b="1" dirty="0" smtClean="0">
                <a:blipFill>
                  <a:blip r:embed="rId3"/>
                  <a:stretch>
                    <a:fillRect/>
                  </a:stretch>
                </a:blipFill>
                <a:latin typeface="ae_Ouhod" pitchFamily="34" charset="-78"/>
                <a:cs typeface="ae_Ouhod" pitchFamily="34" charset="-78"/>
              </a:rPr>
              <a:t>برنامج معالج النصوص</a:t>
            </a:r>
            <a:endParaRPr lang="en-US" b="1" dirty="0">
              <a:blipFill>
                <a:blip r:embed="rId3"/>
                <a:stretch>
                  <a:fillRect/>
                </a:stretch>
              </a:blipFill>
              <a:latin typeface="ae_Ouhod" pitchFamily="34" charset="-78"/>
              <a:cs typeface="ae_Ouhod" pitchFamily="34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-1219200" y="5410200"/>
            <a:ext cx="6400800" cy="1752600"/>
          </a:xfrm>
        </p:spPr>
        <p:txBody>
          <a:bodyPr/>
          <a:lstStyle/>
          <a:p>
            <a:r>
              <a:rPr lang="ar-SA" dirty="0" smtClean="0">
                <a:solidFill>
                  <a:schemeClr val="tx1"/>
                </a:solidFill>
                <a:latin typeface="ae_Hanihh"/>
              </a:rPr>
              <a:t>اعداد وتنسيق</a:t>
            </a:r>
          </a:p>
          <a:p>
            <a:r>
              <a:rPr lang="ar-SA" dirty="0" smtClean="0">
                <a:solidFill>
                  <a:schemeClr val="tx1"/>
                </a:solidFill>
                <a:latin typeface="ae_Hanihh"/>
              </a:rPr>
              <a:t>أ.سعود الحربي</a:t>
            </a:r>
            <a:endParaRPr lang="en-US" dirty="0">
              <a:solidFill>
                <a:schemeClr val="tx1"/>
              </a:solidFill>
              <a:latin typeface="ae_Hanihh"/>
            </a:endParaRPr>
          </a:p>
        </p:txBody>
      </p:sp>
      <p:pic>
        <p:nvPicPr>
          <p:cNvPr id="11268" name="Picture 4" descr="https://encrypted-tbn2.gstatic.com/images?q=tbn:ANd9GcR-LkeY0R4UCVVbn0kcoauTWYxVfCuUGBcGKMhJNwQUUWnyIQl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3124200"/>
            <a:ext cx="3286685" cy="24744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alphaModFix amt="14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457200" y="1219200"/>
            <a:ext cx="8305800" cy="5257800"/>
          </a:xfrm>
        </p:spPr>
        <p:txBody>
          <a:bodyPr>
            <a:normAutofit lnSpcReduction="10000"/>
          </a:bodyPr>
          <a:lstStyle/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الدرس </a:t>
            </a:r>
            <a:r>
              <a:rPr lang="ar-SA" sz="2400" b="1" dirty="0" err="1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الأول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تعرف على برامج معالجة النصوص.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الأول: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تعرف على برنامج معالج النصوص وورد.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الثالث: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التعامل مع النصوص.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الرابع: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تنسيق النصوص.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الخامس: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تنسيق الفقرات.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السادس: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التعامل مع الصور.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السابع: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التعامل مع الرسوم.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</a:t>
            </a:r>
            <a:r>
              <a:rPr lang="ar-SA" sz="2400" b="1" dirty="0" err="1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الثامن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انشاء الجداول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التاسع: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تنسيق الجداول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العاشر: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اعداد المستند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الحادي عشر: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طباعة المستند</a:t>
            </a:r>
          </a:p>
          <a:p>
            <a:pPr algn="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ae_Tarablus" pitchFamily="18" charset="-78"/>
                <a:cs typeface="ae_Tarablus" pitchFamily="18" charset="-78"/>
              </a:rPr>
              <a:t>التدريب الثاني عشر: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مشروع الوحدة</a:t>
            </a:r>
          </a:p>
          <a:p>
            <a:pPr algn="r"/>
            <a:endParaRPr lang="ar-SA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5029200" y="1295400"/>
            <a:ext cx="2895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مستطيل 8"/>
          <p:cNvSpPr/>
          <p:nvPr/>
        </p:nvSpPr>
        <p:spPr>
          <a:xfrm>
            <a:off x="5791200" y="457200"/>
            <a:ext cx="2845880" cy="92333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abic Typesetting" pitchFamily="66" charset="-78"/>
                <a:cs typeface="Arabic Typesetting" pitchFamily="66" charset="-78"/>
              </a:rPr>
              <a:t>الأهداف :</a:t>
            </a:r>
          </a:p>
        </p:txBody>
      </p:sp>
      <p:pic>
        <p:nvPicPr>
          <p:cNvPr id="7" name="Picture 6" descr="http://computer2011.files.wordpress.com/2011/07/1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81000" y="2590800"/>
            <a:ext cx="3440664" cy="2286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93366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35577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14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0" y="228600"/>
            <a:ext cx="4038600" cy="868362"/>
          </a:xfrm>
        </p:spPr>
        <p:txBody>
          <a:bodyPr>
            <a:noAutofit/>
          </a:bodyPr>
          <a:lstStyle/>
          <a:p>
            <a:pPr algn="r">
              <a:spcBef>
                <a:spcPct val="20000"/>
              </a:spcBef>
            </a:pPr>
            <a:r>
              <a:rPr lang="ar-S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التدريب الأول</a:t>
            </a:r>
            <a:endParaRPr lang="ar-SA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ldhabi" panose="01000000000000000000" pitchFamily="2" charset="-78"/>
              <a:ea typeface="+mn-ea"/>
              <a:cs typeface="Aldhabi" panose="01000000000000000000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628900" y="388332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ar-SA" sz="28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الواجهة الرئيسية لبرنامج </a:t>
            </a:r>
            <a:r>
              <a:rPr lang="ar-SA" sz="2800" b="1" spc="50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الوورد</a:t>
            </a:r>
            <a:endParaRPr lang="en-US" sz="2800" b="1" spc="50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G:\doc\التقاط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1676400"/>
            <a:ext cx="6493790" cy="5029200"/>
          </a:xfrm>
          <a:prstGeom prst="rect">
            <a:avLst/>
          </a:prstGeom>
          <a:noFill/>
        </p:spPr>
      </p:pic>
      <p:sp>
        <p:nvSpPr>
          <p:cNvPr id="9" name="مستطيل مستدير الزوايا 8"/>
          <p:cNvSpPr/>
          <p:nvPr/>
        </p:nvSpPr>
        <p:spPr>
          <a:xfrm>
            <a:off x="1295400" y="1676400"/>
            <a:ext cx="5943600" cy="152400"/>
          </a:xfrm>
          <a:prstGeom prst="round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993366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711826" y="1295400"/>
            <a:ext cx="10230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1400" b="1" dirty="0" smtClean="0">
                <a:solidFill>
                  <a:srgbClr val="C00000"/>
                </a:solidFill>
              </a:rPr>
              <a:t>شريط العنوان 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1752600" y="1828800"/>
            <a:ext cx="5943600" cy="152400"/>
          </a:xfrm>
          <a:prstGeom prst="round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993366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381000" y="1828800"/>
            <a:ext cx="12426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1400" b="1" dirty="0" smtClean="0">
                <a:solidFill>
                  <a:srgbClr val="C00000"/>
                </a:solidFill>
              </a:rPr>
              <a:t>مجموعة </a:t>
            </a:r>
            <a:r>
              <a:rPr lang="ar-SA" sz="1400" b="1" dirty="0" err="1" smtClean="0">
                <a:solidFill>
                  <a:srgbClr val="C00000"/>
                </a:solidFill>
              </a:rPr>
              <a:t>التبويبات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2590800" y="6553200"/>
            <a:ext cx="5181600" cy="152400"/>
          </a:xfrm>
          <a:prstGeom prst="round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993366"/>
              </a:solidFill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6455190" y="6172200"/>
            <a:ext cx="11368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1400" b="1" dirty="0" smtClean="0">
                <a:solidFill>
                  <a:srgbClr val="C00000"/>
                </a:solidFill>
              </a:rPr>
              <a:t>شريط المعلومات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0" y="3276600"/>
            <a:ext cx="1219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1400" b="1" dirty="0" smtClean="0">
                <a:solidFill>
                  <a:srgbClr val="C00000"/>
                </a:solidFill>
              </a:rPr>
              <a:t>شريط التمرير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6" name="مستطيل مستدير الزوايا 15"/>
          <p:cNvSpPr/>
          <p:nvPr/>
        </p:nvSpPr>
        <p:spPr>
          <a:xfrm>
            <a:off x="1219200" y="2667000"/>
            <a:ext cx="228600" cy="3886200"/>
          </a:xfrm>
          <a:prstGeom prst="round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993366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524000" y="6172200"/>
            <a:ext cx="121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1200" b="1" dirty="0" smtClean="0">
                <a:solidFill>
                  <a:srgbClr val="C00000"/>
                </a:solidFill>
              </a:rPr>
              <a:t>طرق عرض المستند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18" name="مستطيل مستدير الزوايا 17"/>
          <p:cNvSpPr/>
          <p:nvPr/>
        </p:nvSpPr>
        <p:spPr>
          <a:xfrm>
            <a:off x="1981200" y="6553200"/>
            <a:ext cx="533400" cy="152400"/>
          </a:xfrm>
          <a:prstGeom prst="round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993366"/>
              </a:solidFill>
            </a:endParaRPr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2590800" y="2590800"/>
            <a:ext cx="4038600" cy="3886200"/>
          </a:xfrm>
          <a:prstGeom prst="round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محتوى المستند 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673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فرعي 2"/>
          <p:cNvSpPr txBox="1">
            <a:spLocks/>
          </p:cNvSpPr>
          <p:nvPr/>
        </p:nvSpPr>
        <p:spPr>
          <a:xfrm>
            <a:off x="1014186" y="576944"/>
            <a:ext cx="5943600" cy="6858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rgbClr val="993366"/>
                </a:solidFill>
                <a:effectLst/>
                <a:uLnTx/>
                <a:uFillTx/>
                <a:latin typeface="Hacen Samra" pitchFamily="2" charset="-78"/>
                <a:ea typeface="+mn-ea"/>
                <a:cs typeface="Hacen Samra" pitchFamily="2" charset="-78"/>
              </a:rPr>
              <a:t>التعامل مع النصوص</a:t>
            </a:r>
            <a:endParaRPr kumimoji="0" lang="en-US" sz="3200" b="0" i="0" u="none" strike="noStrike" kern="1200" cap="none" spc="0" normalizeH="0" baseline="0" noProof="0" dirty="0"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solidFill>
                <a:srgbClr val="9933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صر نائب للنص 2"/>
          <p:cNvSpPr txBox="1">
            <a:spLocks/>
          </p:cNvSpPr>
          <p:nvPr/>
        </p:nvSpPr>
        <p:spPr>
          <a:xfrm>
            <a:off x="5334000" y="457201"/>
            <a:ext cx="3276600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ldhabi" panose="01000000000000000000" pitchFamily="2" charset="-78"/>
                <a:ea typeface="+mj-ea"/>
                <a:cs typeface="Aldhabi" panose="01000000000000000000" pitchFamily="2" charset="-78"/>
              </a:rPr>
              <a:t>التدريب الثالث</a:t>
            </a:r>
            <a:endParaRPr kumimoji="0" lang="en-US" sz="40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تمرير أفقي 6"/>
          <p:cNvSpPr/>
          <p:nvPr/>
        </p:nvSpPr>
        <p:spPr>
          <a:xfrm>
            <a:off x="1524000" y="2514600"/>
            <a:ext cx="6400800" cy="3733800"/>
          </a:xfrm>
          <a:prstGeom prst="horizontalScroll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	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تحديد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النص .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نقل النص.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نسخ النص.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			☂ حذف النص.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البحث و الاستبدال.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التراجع عن اجراء أو الغاء التراجع.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التدقيق الاملائي و النحوي.</a:t>
            </a:r>
          </a:p>
          <a:p>
            <a:pPr algn="r"/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عنصر نائب للنص 2"/>
          <p:cNvSpPr txBox="1">
            <a:spLocks/>
          </p:cNvSpPr>
          <p:nvPr/>
        </p:nvSpPr>
        <p:spPr>
          <a:xfrm>
            <a:off x="5029200" y="1905000"/>
            <a:ext cx="2093913" cy="6731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acen Samra" pitchFamily="2" charset="-78"/>
                <a:ea typeface="+mn-ea"/>
                <a:cs typeface="Hacen Samra" pitchFamily="2" charset="-78"/>
              </a:rPr>
              <a:t>عناصر الدرس:</a:t>
            </a:r>
            <a:endParaRPr kumimoji="0" lang="en-US" sz="3200" b="1" i="0" u="none" strike="noStrike" kern="120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Hacen Samra" pitchFamily="2" charset="-78"/>
              <a:ea typeface="+mn-ea"/>
              <a:cs typeface="Hacen Samra" pitchFamily="2" charset="-78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1490008"/>
            <a:ext cx="6172200" cy="1938992"/>
          </a:xfrm>
          <a:noFill/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/>
          <a:p>
            <a:pPr algn="r">
              <a:spcBef>
                <a:spcPct val="20000"/>
              </a:spcBef>
            </a:pPr>
            <a:r>
              <a:rPr lang="ar-SA" sz="2000" cap="none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تحديد </a:t>
            </a:r>
            <a:r>
              <a:rPr lang="ar-SA" sz="2000" cap="none" dirty="0" err="1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النص </a:t>
            </a:r>
            <a:r>
              <a:rPr lang="ar-SA" sz="2000" b="0" cap="none" dirty="0" err="1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:</a:t>
            </a:r>
            <a:r>
              <a:rPr lang="ar-SA" sz="2000" b="0" cap="none" dirty="0" smtClean="0">
                <a:latin typeface="+mn-lt"/>
                <a:ea typeface="+mn-ea"/>
                <a:cs typeface="+mn-cs"/>
              </a:rPr>
              <a:t/>
            </a:r>
            <a:br>
              <a:rPr lang="ar-SA" sz="2000" b="0" cap="none" dirty="0" smtClean="0">
                <a:latin typeface="+mn-lt"/>
                <a:ea typeface="+mn-ea"/>
                <a:cs typeface="+mn-cs"/>
              </a:rPr>
            </a:br>
            <a:r>
              <a:rPr lang="ar-SA" sz="2000" b="0" cap="none" dirty="0" smtClean="0">
                <a:latin typeface="+mn-lt"/>
                <a:ea typeface="+mn-ea"/>
                <a:cs typeface="+mn-cs"/>
              </a:rPr>
              <a:t>وضع مؤشر الفأرة في بداية النص المراد تحديده</a:t>
            </a:r>
            <a:br>
              <a:rPr lang="ar-SA" sz="2000" b="0" cap="none" dirty="0" smtClean="0">
                <a:latin typeface="+mn-lt"/>
                <a:ea typeface="+mn-ea"/>
                <a:cs typeface="+mn-cs"/>
              </a:rPr>
            </a:br>
            <a:r>
              <a:rPr lang="ar-SA" sz="2000" b="0" cap="none" dirty="0" smtClean="0">
                <a:latin typeface="+mn-lt"/>
                <a:ea typeface="+mn-ea"/>
                <a:cs typeface="+mn-cs"/>
              </a:rPr>
              <a:t>الضغط على زر الفأرة الأيسر دون الافلات و سحب المؤشر لنهاية الجزء </a:t>
            </a:r>
            <a:br>
              <a:rPr lang="ar-SA" sz="2000" b="0" cap="none" dirty="0" smtClean="0">
                <a:latin typeface="+mn-lt"/>
                <a:ea typeface="+mn-ea"/>
                <a:cs typeface="+mn-cs"/>
              </a:rPr>
            </a:br>
            <a:r>
              <a:rPr lang="ar-SA" sz="2000" b="0" cap="none" dirty="0" smtClean="0">
                <a:latin typeface="+mn-lt"/>
                <a:ea typeface="+mn-ea"/>
                <a:cs typeface="+mn-cs"/>
              </a:rPr>
              <a:t>المراد تحديده</a:t>
            </a:r>
            <a:br>
              <a:rPr lang="ar-SA" sz="2000" b="0" cap="none" dirty="0" smtClean="0">
                <a:latin typeface="+mn-lt"/>
                <a:ea typeface="+mn-ea"/>
                <a:cs typeface="+mn-cs"/>
              </a:rPr>
            </a:br>
            <a:r>
              <a:rPr lang="en-US" sz="2000" b="0" cap="none" dirty="0" smtClean="0">
                <a:solidFill>
                  <a:srgbClr val="C00000"/>
                </a:solidFill>
              </a:rPr>
              <a:t> (Shift) </a:t>
            </a:r>
            <a:r>
              <a:rPr lang="ar-SA" sz="2000" b="0" cap="none" dirty="0" smtClean="0">
                <a:solidFill>
                  <a:srgbClr val="C00000"/>
                </a:solidFill>
              </a:rPr>
              <a:t>يمكن استخدم مفتاح </a:t>
            </a:r>
            <a:r>
              <a:rPr lang="ar-SA" sz="2000" b="0" cap="none" dirty="0" smtClean="0">
                <a:latin typeface="+mn-lt"/>
                <a:ea typeface="+mn-ea"/>
                <a:cs typeface="+mn-cs"/>
              </a:rPr>
              <a:t/>
            </a:r>
            <a:br>
              <a:rPr lang="ar-SA" sz="2000" b="0" cap="none" dirty="0" smtClean="0">
                <a:latin typeface="+mn-lt"/>
                <a:ea typeface="+mn-ea"/>
                <a:cs typeface="+mn-cs"/>
              </a:rPr>
            </a:br>
            <a:r>
              <a:rPr lang="ar-SA" sz="2000" b="0" cap="none" dirty="0" smtClean="0">
                <a:latin typeface="+mn-lt"/>
                <a:ea typeface="+mn-ea"/>
                <a:cs typeface="+mn-cs"/>
              </a:rPr>
              <a:t>وذلك بالضغط المستمر علية ثم الضغط مفتاح الاسهم للجهة المراد </a:t>
            </a:r>
            <a:r>
              <a:rPr lang="ar-SA" sz="2000" b="0" cap="none" dirty="0" err="1" smtClean="0">
                <a:latin typeface="+mn-lt"/>
                <a:ea typeface="+mn-ea"/>
                <a:cs typeface="+mn-cs"/>
              </a:rPr>
              <a:t>تحديدها.</a:t>
            </a:r>
            <a:r>
              <a:rPr lang="ar-SA" sz="2000" b="0" cap="none" dirty="0" smtClean="0">
                <a:latin typeface="+mn-lt"/>
                <a:ea typeface="+mn-ea"/>
                <a:cs typeface="+mn-cs"/>
              </a:rPr>
              <a:t> </a:t>
            </a:r>
            <a:endParaRPr lang="en-US" sz="2000" b="0" cap="none" dirty="0"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724400" y="304800"/>
            <a:ext cx="3846513" cy="904863"/>
          </a:xfrm>
          <a:noFill/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تحديد النص </a:t>
            </a:r>
          </a:p>
          <a:p>
            <a:pPr algn="ctr"/>
            <a:r>
              <a:rPr lang="ar-SA" sz="2400" b="1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نقل </a:t>
            </a:r>
            <a:r>
              <a:rPr lang="ar-SA" sz="2400" b="1" dirty="0" err="1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النص </a:t>
            </a:r>
            <a:r>
              <a:rPr lang="ar-SA" sz="2400" b="1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+ نسخ النص</a:t>
            </a:r>
            <a:endParaRPr lang="en-US" sz="2400" b="1" dirty="0">
              <a:ln w="10541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عنصر نائب للنص 2"/>
          <p:cNvSpPr txBox="1">
            <a:spLocks/>
          </p:cNvSpPr>
          <p:nvPr/>
        </p:nvSpPr>
        <p:spPr>
          <a:xfrm>
            <a:off x="5105400" y="3733800"/>
            <a:ext cx="3846513" cy="461665"/>
          </a:xfrm>
          <a:prstGeom prst="flowChartPreparation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نقل النص</a:t>
            </a:r>
            <a:endParaRPr kumimoji="0" lang="en-US" sz="2400" b="1" i="0" u="none" strike="noStrike" kern="1200" cap="none" spc="0" normalizeH="0" baseline="0" noProof="0" dirty="0">
              <a:ln w="10541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صر نائب للنص 2"/>
          <p:cNvSpPr txBox="1">
            <a:spLocks/>
          </p:cNvSpPr>
          <p:nvPr/>
        </p:nvSpPr>
        <p:spPr>
          <a:xfrm>
            <a:off x="228600" y="3733800"/>
            <a:ext cx="3846513" cy="461665"/>
          </a:xfrm>
          <a:prstGeom prst="flowChartPreparation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نسخ النص</a:t>
            </a:r>
            <a:endParaRPr kumimoji="0" lang="en-US" sz="2400" b="1" i="0" u="none" strike="noStrike" kern="1200" cap="none" spc="0" normalizeH="0" baseline="0" noProof="0" dirty="0">
              <a:ln w="10541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5410200" y="4471142"/>
            <a:ext cx="3505200" cy="2234458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 smtClean="0"/>
              <a:t>1/ تحديد النص </a:t>
            </a:r>
          </a:p>
          <a:p>
            <a:pPr lvl="0" algn="r">
              <a:spcBef>
                <a:spcPct val="20000"/>
              </a:spcBef>
            </a:pPr>
            <a:r>
              <a:rPr lang="ar-SA" b="1" dirty="0" smtClean="0"/>
              <a:t>2/</a:t>
            </a:r>
            <a:r>
              <a:rPr kumimoji="0" lang="ar-SA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النقر</a:t>
            </a:r>
            <a:r>
              <a:rPr kumimoji="0" lang="ar-SA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على قص في تبويب الصفحة الرئيسية</a:t>
            </a:r>
          </a:p>
          <a:p>
            <a:pPr lvl="0" algn="r">
              <a:spcBef>
                <a:spcPct val="20000"/>
              </a:spcBef>
            </a:pPr>
            <a:r>
              <a:rPr lang="en-US" b="1" dirty="0" err="1" smtClean="0"/>
              <a:t>ctrl+x</a:t>
            </a:r>
            <a:r>
              <a:rPr lang="ar-SA" b="1" dirty="0" smtClean="0"/>
              <a:t>يمكن الضغط على مفتاح </a:t>
            </a:r>
            <a:endParaRPr lang="en-US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 smtClean="0"/>
              <a:t>من لوحة المفاتيح لعملية </a:t>
            </a:r>
            <a:r>
              <a:rPr lang="ar-SA" b="1" dirty="0" err="1" smtClean="0"/>
              <a:t>القص.</a:t>
            </a:r>
            <a:r>
              <a:rPr lang="ar-SA" b="1" dirty="0" smtClean="0"/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نقل </a:t>
            </a:r>
            <a:r>
              <a:rPr kumimoji="0" lang="ar-SA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النص </a:t>
            </a:r>
            <a:r>
              <a:rPr kumimoji="0" lang="ar-SA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يعني نقله كاملا من مكانه لمكان آخر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9933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228600" y="4452676"/>
            <a:ext cx="3352800" cy="2252924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/>
          <a:p>
            <a:pPr lvl="0" algn="r">
              <a:spcBef>
                <a:spcPct val="20000"/>
              </a:spcBef>
              <a:defRPr/>
            </a:pPr>
            <a:r>
              <a:rPr lang="ar-SA" b="1" dirty="0" smtClean="0"/>
              <a:t>1/ تحديد النص </a:t>
            </a:r>
          </a:p>
          <a:p>
            <a:pPr lvl="0" algn="r">
              <a:spcBef>
                <a:spcPct val="20000"/>
              </a:spcBef>
              <a:defRPr/>
            </a:pPr>
            <a:r>
              <a:rPr lang="ar-SA" b="1" dirty="0" smtClean="0"/>
              <a:t>2/ النقر على نسخ في تبويب الصفحة الرئيسية </a:t>
            </a:r>
          </a:p>
          <a:p>
            <a:pPr lvl="0" algn="r">
              <a:spcBef>
                <a:spcPct val="20000"/>
              </a:spcBef>
              <a:defRPr/>
            </a:pPr>
            <a:r>
              <a:rPr lang="en-US" b="1" dirty="0" err="1" smtClean="0"/>
              <a:t>ctrl+c</a:t>
            </a:r>
            <a:r>
              <a:rPr lang="ar-SA" b="1" dirty="0" smtClean="0"/>
              <a:t>يمكن الضغط على مفتاح </a:t>
            </a:r>
            <a:endParaRPr lang="en-US" b="1" dirty="0" smtClean="0"/>
          </a:p>
          <a:p>
            <a:pPr lvl="0" algn="r">
              <a:spcBef>
                <a:spcPct val="20000"/>
              </a:spcBef>
              <a:defRPr/>
            </a:pPr>
            <a:r>
              <a:rPr lang="ar-SA" b="1" dirty="0" smtClean="0"/>
              <a:t>من لوحة المفاتيح لعملية النسخ.</a:t>
            </a:r>
          </a:p>
          <a:p>
            <a:pPr algn="r">
              <a:spcBef>
                <a:spcPct val="20000"/>
              </a:spcBef>
              <a:defRPr/>
            </a:pPr>
            <a:r>
              <a:rPr lang="ar-SA" sz="1600" b="1" dirty="0" smtClean="0">
                <a:solidFill>
                  <a:srgbClr val="993366"/>
                </a:solidFill>
              </a:rPr>
              <a:t>نسخ </a:t>
            </a:r>
            <a:r>
              <a:rPr lang="ar-SA" sz="1600" b="1" dirty="0" err="1" smtClean="0">
                <a:solidFill>
                  <a:srgbClr val="993366"/>
                </a:solidFill>
              </a:rPr>
              <a:t>النص </a:t>
            </a:r>
            <a:r>
              <a:rPr lang="ar-SA" sz="1600" b="1" dirty="0" smtClean="0">
                <a:solidFill>
                  <a:srgbClr val="993366"/>
                </a:solidFill>
              </a:rPr>
              <a:t>: يعني أخذ نسخة من النص مع بقاء النص الأصلي </a:t>
            </a:r>
            <a:r>
              <a:rPr lang="ar-SA" sz="1600" b="1" dirty="0" err="1" smtClean="0">
                <a:solidFill>
                  <a:srgbClr val="993366"/>
                </a:solidFill>
              </a:rPr>
              <a:t>بمكانه</a:t>
            </a:r>
            <a:r>
              <a:rPr lang="ar-SA" b="1" dirty="0" err="1" smtClean="0"/>
              <a:t> </a:t>
            </a:r>
            <a:r>
              <a:rPr lang="ar-SA" sz="1600" b="1" dirty="0" err="1" smtClean="0">
                <a:solidFill>
                  <a:srgbClr val="993366"/>
                </a:solidFill>
              </a:rPr>
              <a:t>.</a:t>
            </a:r>
            <a:endParaRPr lang="en-US" b="1" dirty="0">
              <a:solidFill>
                <a:srgbClr val="99336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5029200"/>
            <a:ext cx="1581150" cy="1353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نص 2"/>
          <p:cNvSpPr txBox="1">
            <a:spLocks/>
          </p:cNvSpPr>
          <p:nvPr/>
        </p:nvSpPr>
        <p:spPr>
          <a:xfrm>
            <a:off x="2362200" y="609600"/>
            <a:ext cx="3846513" cy="461665"/>
          </a:xfrm>
          <a:prstGeom prst="flowChartPreparation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حذف النص</a:t>
            </a:r>
            <a:endParaRPr kumimoji="0" lang="en-US" sz="2400" b="1" i="0" u="none" strike="noStrike" kern="1200" cap="none" spc="0" normalizeH="0" baseline="0" noProof="0" dirty="0">
              <a:ln w="10541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685800" y="1689284"/>
            <a:ext cx="7086600" cy="4025717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b="1" dirty="0" smtClean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 smtClean="0"/>
              <a:t>طريقتين لحذف النص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( Backspace )			(Delete)		</a:t>
            </a:r>
            <a:endParaRPr lang="ar-SA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600" b="1" dirty="0" smtClean="0"/>
              <a:t>يمكن تحديد عدد من الأسطر أو الكلمات ثم حذفها بأي من المفتاحين </a:t>
            </a:r>
            <a:r>
              <a:rPr lang="ar-SA" sz="1600" b="1" dirty="0" err="1" smtClean="0"/>
              <a:t>السابقين .</a:t>
            </a:r>
            <a:endParaRPr lang="ar-SA" sz="1600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 smtClean="0"/>
              <a:t> </a:t>
            </a: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572000" y="2971800"/>
            <a:ext cx="3048000" cy="1828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993366"/>
                </a:solidFill>
              </a:rPr>
              <a:t>وضع مؤشر الفأرة في بداية النص المراد حذفة ثم الضغط على مفتاح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Delete</a:t>
            </a:r>
            <a:endParaRPr lang="ar-SA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ar-SA" b="1" dirty="0" smtClean="0">
                <a:solidFill>
                  <a:srgbClr val="993366"/>
                </a:solidFill>
              </a:rPr>
              <a:t>” هنا يتم حذف الرمز أو الحرف الذي</a:t>
            </a:r>
            <a:r>
              <a:rPr lang="ar-SA" b="1" u="sng" dirty="0" smtClean="0">
                <a:solidFill>
                  <a:schemeClr val="bg2">
                    <a:lumMod val="10000"/>
                  </a:schemeClr>
                </a:solidFill>
              </a:rPr>
              <a:t> يلي </a:t>
            </a:r>
            <a:r>
              <a:rPr lang="ar-SA" b="1" dirty="0" err="1" smtClean="0">
                <a:solidFill>
                  <a:srgbClr val="993366"/>
                </a:solidFill>
              </a:rPr>
              <a:t>المؤشر ”</a:t>
            </a:r>
            <a:endParaRPr lang="en-US" b="1" dirty="0">
              <a:solidFill>
                <a:srgbClr val="993366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990600" y="2971800"/>
            <a:ext cx="3048000" cy="1828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993366"/>
                </a:solidFill>
              </a:rPr>
              <a:t>وضع مؤشر الفأرة في نهاية النص المراد </a:t>
            </a:r>
            <a:r>
              <a:rPr lang="ar-SA" b="1" dirty="0" err="1" smtClean="0">
                <a:solidFill>
                  <a:srgbClr val="993366"/>
                </a:solidFill>
              </a:rPr>
              <a:t>حذفة</a:t>
            </a:r>
            <a:r>
              <a:rPr lang="ar-SA" b="1" dirty="0" smtClean="0">
                <a:solidFill>
                  <a:srgbClr val="993366"/>
                </a:solidFill>
              </a:rPr>
              <a:t> ثم الضغط على مفتاح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Backspace</a:t>
            </a:r>
            <a:endParaRPr lang="ar-SA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ar-SA" b="1" dirty="0" smtClean="0">
                <a:solidFill>
                  <a:srgbClr val="993366"/>
                </a:solidFill>
              </a:rPr>
              <a:t>” هنا يتم حذف الرمز أو الحرف الذي</a:t>
            </a:r>
            <a:r>
              <a:rPr lang="ar-SA" b="1" u="sng" dirty="0" smtClean="0">
                <a:solidFill>
                  <a:schemeClr val="bg2">
                    <a:lumMod val="10000"/>
                  </a:schemeClr>
                </a:solidFill>
              </a:rPr>
              <a:t> يسبق </a:t>
            </a:r>
            <a:r>
              <a:rPr lang="ar-SA" b="1" dirty="0" err="1" smtClean="0">
                <a:solidFill>
                  <a:srgbClr val="993366"/>
                </a:solidFill>
              </a:rPr>
              <a:t>المؤشر ”</a:t>
            </a:r>
            <a:endParaRPr lang="en-US" b="1" dirty="0">
              <a:solidFill>
                <a:srgbClr val="993366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1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 txBox="1">
            <a:spLocks/>
          </p:cNvSpPr>
          <p:nvPr/>
        </p:nvSpPr>
        <p:spPr>
          <a:xfrm>
            <a:off x="2362200" y="609600"/>
            <a:ext cx="3846513" cy="461665"/>
          </a:xfrm>
          <a:prstGeom prst="flowChartPreparation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البحث والاستبدال</a:t>
            </a:r>
            <a:endParaRPr kumimoji="0" lang="en-US" sz="2400" b="1" i="0" u="none" strike="noStrike" kern="1200" cap="none" spc="0" normalizeH="0" baseline="0" noProof="0" dirty="0">
              <a:ln w="10541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381000" y="2209800"/>
            <a:ext cx="8153400" cy="3693319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( </a:t>
            </a:r>
            <a:r>
              <a:rPr lang="ar-SA" b="1" dirty="0" smtClean="0"/>
              <a:t>الاستبدال</a:t>
            </a:r>
            <a:r>
              <a:rPr lang="en-US" b="1" dirty="0" smtClean="0"/>
              <a:t>)</a:t>
            </a:r>
            <a:r>
              <a:rPr lang="ar-SA" b="1" dirty="0" smtClean="0"/>
              <a:t>  		</a:t>
            </a:r>
            <a:r>
              <a:rPr lang="en-US" b="1" dirty="0" smtClean="0"/>
              <a:t>	</a:t>
            </a:r>
            <a:r>
              <a:rPr lang="ar-SA" b="1" dirty="0" smtClean="0"/>
              <a:t>		</a:t>
            </a:r>
            <a:r>
              <a:rPr lang="en-US" b="1" dirty="0" smtClean="0"/>
              <a:t>(</a:t>
            </a:r>
            <a:r>
              <a:rPr lang="ar-SA" b="1" dirty="0" smtClean="0"/>
              <a:t>البحث </a:t>
            </a:r>
            <a:r>
              <a:rPr lang="en-US" b="1" dirty="0" smtClean="0"/>
              <a:t>)</a:t>
            </a:r>
            <a:r>
              <a:rPr lang="ar-SA" b="1" dirty="0" smtClean="0"/>
              <a:t>  </a:t>
            </a:r>
            <a:r>
              <a:rPr lang="en-US" b="1" dirty="0" smtClean="0"/>
              <a:t>	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 err="1" smtClean="0"/>
              <a:t>:</a:t>
            </a:r>
            <a:endParaRPr lang="ar-SA" b="1" dirty="0" smtClean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257800" y="2514600"/>
            <a:ext cx="3048000" cy="1905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Bef>
                <a:spcPct val="20000"/>
              </a:spcBef>
            </a:pPr>
            <a:r>
              <a:rPr lang="ar-SA" b="1" dirty="0" err="1" smtClean="0">
                <a:solidFill>
                  <a:schemeClr val="bg2">
                    <a:lumMod val="10000"/>
                  </a:schemeClr>
                </a:solidFill>
              </a:rPr>
              <a:t>البحث </a:t>
            </a:r>
            <a:r>
              <a:rPr lang="ar-SA" b="1" dirty="0" smtClean="0">
                <a:solidFill>
                  <a:schemeClr val="bg2">
                    <a:lumMod val="10000"/>
                  </a:schemeClr>
                </a:solidFill>
              </a:rPr>
              <a:t>: يفيدنا في البحث عن كلمة أو جمله بدلا من البحث عنها في جميع الصفحات فيما لو كان عدد الصفحات كثرة جدا.</a:t>
            </a:r>
            <a:endParaRPr lang="en-US" b="1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381000" y="2590800"/>
            <a:ext cx="3048000" cy="1828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 err="1" smtClean="0">
                <a:solidFill>
                  <a:schemeClr val="bg2">
                    <a:lumMod val="10000"/>
                  </a:schemeClr>
                </a:solidFill>
              </a:rPr>
              <a:t>الاستبدال </a:t>
            </a:r>
            <a:r>
              <a:rPr lang="ar-SA" b="1" dirty="0" smtClean="0">
                <a:solidFill>
                  <a:schemeClr val="bg2">
                    <a:lumMod val="10000"/>
                  </a:schemeClr>
                </a:solidFill>
              </a:rPr>
              <a:t>: يمكن استبدال كلمة أو جمله بأخرى مرة واحدة أو استبدال جميع الكلمات الموجودة بالمستند.</a:t>
            </a:r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3733800" y="2743200"/>
            <a:ext cx="1295400" cy="1524000"/>
            <a:chOff x="3657600" y="2286000"/>
            <a:chExt cx="1628775" cy="216217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57600" y="2819400"/>
              <a:ext cx="1485900" cy="162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0000" y="2286000"/>
              <a:ext cx="1476375" cy="469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7" name="Picture 5" descr="G:\doc\بحث واستبدال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9800" y="4495800"/>
            <a:ext cx="4274915" cy="1828800"/>
          </a:xfrm>
          <a:prstGeom prst="rect">
            <a:avLst/>
          </a:prstGeom>
          <a:noFill/>
        </p:spPr>
      </p:pic>
      <p:cxnSp>
        <p:nvCxnSpPr>
          <p:cNvPr id="14" name="رابط بشكل مرفق 13"/>
          <p:cNvCxnSpPr/>
          <p:nvPr/>
        </p:nvCxnSpPr>
        <p:spPr>
          <a:xfrm rot="16200000" flipH="1">
            <a:off x="4533900" y="3695701"/>
            <a:ext cx="1219200" cy="9906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رابط بشكل مرفق 19"/>
          <p:cNvCxnSpPr/>
          <p:nvPr/>
        </p:nvCxnSpPr>
        <p:spPr>
          <a:xfrm rot="16200000" flipH="1">
            <a:off x="4724400" y="3429000"/>
            <a:ext cx="1524000" cy="12192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نص 2"/>
          <p:cNvSpPr txBox="1">
            <a:spLocks/>
          </p:cNvSpPr>
          <p:nvPr/>
        </p:nvSpPr>
        <p:spPr>
          <a:xfrm>
            <a:off x="990600" y="1066800"/>
            <a:ext cx="6324600" cy="461665"/>
          </a:xfrm>
          <a:prstGeom prst="flowChartPreparation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التراجع عن اجزاء </a:t>
            </a:r>
            <a:r>
              <a:rPr kumimoji="0" lang="ar-SA" sz="2400" b="1" i="0" u="none" strike="noStrike" kern="1200" cap="none" spc="0" normalizeH="0" baseline="0" noProof="0" dirty="0" err="1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والغاء</a:t>
            </a:r>
            <a:r>
              <a:rPr kumimoji="0" lang="ar-SA" sz="2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التراجع</a:t>
            </a:r>
            <a:endParaRPr kumimoji="0" lang="en-US" sz="2400" b="1" i="0" u="none" strike="noStrike" kern="1200" cap="none" spc="0" normalizeH="0" baseline="0" noProof="0" dirty="0">
              <a:ln w="10541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7" name="مجموعة 16"/>
          <p:cNvGrpSpPr/>
          <p:nvPr/>
        </p:nvGrpSpPr>
        <p:grpSpPr>
          <a:xfrm>
            <a:off x="457200" y="1905000"/>
            <a:ext cx="8077200" cy="3637919"/>
            <a:chOff x="457200" y="1932801"/>
            <a:chExt cx="8077200" cy="3637919"/>
          </a:xfrm>
        </p:grpSpPr>
        <p:sp>
          <p:nvSpPr>
            <p:cNvPr id="6" name="عنوان 1"/>
            <p:cNvSpPr txBox="1">
              <a:spLocks/>
            </p:cNvSpPr>
            <p:nvPr/>
          </p:nvSpPr>
          <p:spPr>
            <a:xfrm>
              <a:off x="457200" y="1932801"/>
              <a:ext cx="8077200" cy="363791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dirty="0" smtClean="0"/>
                <a:t>عند احداث تغييرات في المستند ثم </a:t>
              </a:r>
              <a:r>
                <a:rPr lang="ar-SA" b="1" dirty="0" err="1" smtClean="0"/>
                <a:t>تتراجعي</a:t>
              </a:r>
              <a:r>
                <a:rPr lang="ar-SA" b="1" dirty="0" smtClean="0"/>
                <a:t>  </a:t>
              </a:r>
              <a:r>
                <a:rPr lang="ar-SA" b="1" dirty="0" err="1" smtClean="0"/>
                <a:t>وتريدي</a:t>
              </a:r>
              <a:r>
                <a:rPr lang="ar-SA" b="1" dirty="0" smtClean="0"/>
                <a:t> ازالة هذه التغييرات فيمكن القيام بذلك من خلال شريط الادوات </a:t>
              </a:r>
              <a:r>
                <a:rPr lang="ar-SA" b="1" dirty="0" err="1" smtClean="0"/>
                <a:t>السريع :</a:t>
              </a:r>
              <a:endParaRPr lang="ar-SA" b="1" dirty="0" smtClean="0"/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SA" b="1" dirty="0" smtClean="0"/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SA" b="1" dirty="0" smtClean="0"/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SA" b="1" dirty="0" smtClean="0"/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SA" b="1" dirty="0" smtClean="0"/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SA" b="1" dirty="0" smtClean="0"/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SA" b="1" dirty="0" smtClean="0"/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dirty="0" smtClean="0"/>
                <a:t>اذ اردتي عدم التراجع عن التغييرات فيمكن القيام بذلك عن طريق الغاء التراجع :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SA" b="1" dirty="0" smtClean="0"/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b="1" dirty="0" smtClean="0"/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3276600"/>
              <a:ext cx="6819900" cy="895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رابط بشكل مرفق 8"/>
            <p:cNvCxnSpPr/>
            <p:nvPr/>
          </p:nvCxnSpPr>
          <p:spPr>
            <a:xfrm rot="16200000" flipH="1">
              <a:off x="6438900" y="2705101"/>
              <a:ext cx="762000" cy="38100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رابط بشكل مرفق 12"/>
            <p:cNvCxnSpPr/>
            <p:nvPr/>
          </p:nvCxnSpPr>
          <p:spPr>
            <a:xfrm rot="5400000" flipH="1" flipV="1">
              <a:off x="5600700" y="3695700"/>
              <a:ext cx="838200" cy="76200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مستطيل 14"/>
            <p:cNvSpPr/>
            <p:nvPr/>
          </p:nvSpPr>
          <p:spPr>
            <a:xfrm>
              <a:off x="5562600" y="2438400"/>
              <a:ext cx="990600" cy="3810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b="1" dirty="0" smtClean="0">
                  <a:solidFill>
                    <a:srgbClr val="C00000"/>
                  </a:solidFill>
                </a:rPr>
                <a:t>التراجع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مستطيل 15"/>
            <p:cNvSpPr/>
            <p:nvPr/>
          </p:nvSpPr>
          <p:spPr>
            <a:xfrm>
              <a:off x="4343400" y="4114800"/>
              <a:ext cx="1219200" cy="3810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b="1" dirty="0" smtClean="0">
                  <a:solidFill>
                    <a:srgbClr val="C00000"/>
                  </a:solidFill>
                </a:rPr>
                <a:t>الغاء التراجع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581400"/>
            <a:ext cx="61055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ربع نص 4"/>
          <p:cNvSpPr txBox="1"/>
          <p:nvPr/>
        </p:nvSpPr>
        <p:spPr>
          <a:xfrm>
            <a:off x="3962400" y="457200"/>
            <a:ext cx="4191000" cy="523220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ar-SA" sz="2800" b="1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التدقيق </a:t>
            </a:r>
            <a:r>
              <a:rPr lang="ar-SA" sz="2800" b="1" dirty="0" err="1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الاملائي </a:t>
            </a:r>
            <a:r>
              <a:rPr lang="ar-SA" sz="2800" b="1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+ النحوي </a:t>
            </a:r>
            <a:endParaRPr lang="en-US" sz="2800" b="1" dirty="0" smtClean="0">
              <a:ln w="10541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209800" y="1143000"/>
            <a:ext cx="5029200" cy="1200329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b="1" dirty="0" smtClean="0"/>
              <a:t>يقوم برنامج الوورد بالتدقيق الاملائي و النحوي بشكل تلقائي أثناء الكتابة, ويمكن ملاحظة ذلك بظهور خطوط حمراء متعرجة أسفل الكلمة للإشارة للأخطاء الإملائية المحتملة و خطوط خضراء متعرجة للإشارة الى الاخطاء النحوية المحتملة.</a:t>
            </a:r>
            <a:endParaRPr lang="en-US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276600" y="2514600"/>
            <a:ext cx="2590800" cy="36933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 rtl="1"/>
            <a:r>
              <a:rPr lang="ar-SA" b="1" cap="all" dirty="0" smtClean="0">
                <a:ln w="9000" cmpd="sng">
                  <a:solidFill>
                    <a:srgbClr val="993366"/>
                  </a:solidFill>
                  <a:prstDash val="solid"/>
                </a:ln>
                <a:solidFill>
                  <a:srgbClr val="9933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القيام بعملية التدقيق 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الاملائي</a:t>
            </a:r>
            <a:endParaRPr lang="en-US" b="1" cap="all" dirty="0">
              <a:ln w="9000" cmpd="sng">
                <a:solidFill>
                  <a:srgbClr val="993366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3276600" y="3048000"/>
            <a:ext cx="2590800" cy="38100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 rtl="1"/>
            <a:r>
              <a:rPr lang="ar-SA" b="1" cap="all" dirty="0" smtClean="0">
                <a:ln w="9000" cmpd="sng">
                  <a:solidFill>
                    <a:srgbClr val="993366"/>
                  </a:solidFill>
                  <a:prstDash val="solid"/>
                </a:ln>
                <a:solidFill>
                  <a:srgbClr val="9933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القيام بعملية التدقيق 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النحوي</a:t>
            </a: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62400" y="5638800"/>
            <a:ext cx="4800600" cy="923330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b="1" dirty="0" smtClean="0">
                <a:solidFill>
                  <a:schemeClr val="dk1"/>
                </a:solidFill>
              </a:rPr>
              <a:t>سيظهر صندوق حوار لإظهار البدائل المقترحة من قائمة اقتراحات, اختاري منها ما يناسبك ثم انقري على أمر تغيير فيتم تبديل الخطأ</a:t>
            </a:r>
            <a:endParaRPr lang="en-US" b="1" dirty="0" smtClean="0">
              <a:solidFill>
                <a:schemeClr val="dk1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6324600" y="3810000"/>
            <a:ext cx="685800" cy="762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981200" y="36576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876800"/>
            <a:ext cx="361669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رابط بشكل مرفق 16"/>
          <p:cNvCxnSpPr/>
          <p:nvPr/>
        </p:nvCxnSpPr>
        <p:spPr>
          <a:xfrm rot="16200000" flipH="1">
            <a:off x="6191250" y="3219450"/>
            <a:ext cx="685800" cy="647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قوس كبير أيسر 22"/>
          <p:cNvSpPr/>
          <p:nvPr/>
        </p:nvSpPr>
        <p:spPr>
          <a:xfrm flipH="1">
            <a:off x="5867400" y="2667000"/>
            <a:ext cx="304800" cy="6858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5000"/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نص 2"/>
          <p:cNvSpPr txBox="1">
            <a:spLocks/>
          </p:cNvSpPr>
          <p:nvPr/>
        </p:nvSpPr>
        <p:spPr>
          <a:xfrm>
            <a:off x="6172200" y="457201"/>
            <a:ext cx="24384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ldhabi" panose="01000000000000000000" pitchFamily="2" charset="-78"/>
                <a:ea typeface="+mj-ea"/>
                <a:cs typeface="Aldhabi" panose="01000000000000000000" pitchFamily="2" charset="-78"/>
              </a:rPr>
              <a:t>التدريب الرابع</a:t>
            </a:r>
            <a:endParaRPr kumimoji="0" lang="en-US" sz="40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عنوان فرعي 2"/>
          <p:cNvSpPr txBox="1">
            <a:spLocks/>
          </p:cNvSpPr>
          <p:nvPr/>
        </p:nvSpPr>
        <p:spPr>
          <a:xfrm>
            <a:off x="1752600" y="501651"/>
            <a:ext cx="5943600" cy="6858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60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latin typeface="Hacen Samra" pitchFamily="2" charset="-78"/>
                <a:cs typeface="Hacen Samra" pitchFamily="2" charset="-78"/>
              </a:rPr>
              <a:t>تنسيق النصوص</a:t>
            </a:r>
            <a:endParaRPr kumimoji="0" lang="en-US" sz="3200" i="0" u="none" strike="noStrike" kern="1200" normalizeH="0" baseline="0" noProof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uLnTx/>
              <a:uFillTx/>
            </a:endParaRPr>
          </a:p>
        </p:txBody>
      </p:sp>
      <p:sp>
        <p:nvSpPr>
          <p:cNvPr id="8" name="تمرير أفقي 7"/>
          <p:cNvSpPr/>
          <p:nvPr/>
        </p:nvSpPr>
        <p:spPr>
          <a:xfrm>
            <a:off x="2133600" y="2743200"/>
            <a:ext cx="5791200" cy="3276600"/>
          </a:xfrm>
          <a:prstGeom prst="horizontalScroll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	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تغيير نوع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الخط .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تعديل حجم الخط.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تغيير لون الخط.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☂ استخدام انماط التنسيق الأساسي.</a:t>
            </a:r>
          </a:p>
          <a:p>
            <a:pPr algn="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)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WordArt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ادراج  (.</a:t>
            </a:r>
            <a:endParaRPr lang="ar-SA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/>
              <a:ea typeface="MS PMincho"/>
            </a:endParaRPr>
          </a:p>
          <a:p>
            <a:pPr algn="r"/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عنصر نائب للنص 2"/>
          <p:cNvSpPr txBox="1">
            <a:spLocks/>
          </p:cNvSpPr>
          <p:nvPr/>
        </p:nvSpPr>
        <p:spPr>
          <a:xfrm>
            <a:off x="5029200" y="1905000"/>
            <a:ext cx="2093913" cy="6731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1" i="0" u="none" strike="noStrike" kern="1200" normalizeH="0" baseline="0" noProof="0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acen Samra" pitchFamily="2" charset="-78"/>
                <a:ea typeface="+mn-ea"/>
                <a:cs typeface="Hacen Samra" pitchFamily="2" charset="-78"/>
              </a:rPr>
              <a:t>عناصر الدرس:</a:t>
            </a:r>
            <a:endParaRPr kumimoji="0" lang="en-US" sz="3200" b="1" i="0" u="none" strike="noStrike" kern="1200" normalizeH="0" baseline="0" noProof="0" dirty="0">
              <a:ln w="18000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Hacen Samra" pitchFamily="2" charset="-78"/>
              <a:ea typeface="+mn-ea"/>
              <a:cs typeface="Hacen Samra" pitchFamily="2" charset="-78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11000"/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752600" y="2133600"/>
            <a:ext cx="6818313" cy="1371600"/>
          </a:xfr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algn="r" rtl="1"/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يوجد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طريقتين :</a:t>
            </a:r>
            <a:endParaRPr lang="ar-SA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 rtl="1"/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1- تبويب الصفحة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الرئيسية.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algn="r" rtl="1"/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2- الرمز الموجود في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مجموعة 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خط 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من تبويب الصفحة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الرئيسية .</a:t>
            </a: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وسيلة شرح على شكل سحابة 4"/>
          <p:cNvSpPr/>
          <p:nvPr/>
        </p:nvSpPr>
        <p:spPr>
          <a:xfrm>
            <a:off x="4648200" y="228600"/>
            <a:ext cx="4267200" cy="1371600"/>
          </a:xfrm>
          <a:prstGeom prst="cloudCallout">
            <a:avLst/>
          </a:prstGeom>
          <a:blipFill dpi="0" rotWithShape="1">
            <a:blip r:embed="rId3" cstate="print">
              <a:alphaModFix amt="37000"/>
            </a:blip>
            <a:srcRect/>
            <a:stretch>
              <a:fillRect/>
            </a:stretch>
          </a:blip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ar-SA" sz="2200" b="1" dirty="0" smtClean="0">
                <a:ln w="50800"/>
                <a:solidFill>
                  <a:srgbClr val="993366"/>
                </a:solidFill>
                <a:latin typeface="ae_Furat" pitchFamily="18" charset="-78"/>
                <a:cs typeface="ae_Furat" pitchFamily="18" charset="-78"/>
              </a:rPr>
              <a:t>أولا: تغيير نوع الخط + حجم الخط +لون الخط</a:t>
            </a:r>
            <a:endParaRPr lang="en-US" sz="2200" b="1" dirty="0">
              <a:ln w="50800"/>
              <a:solidFill>
                <a:srgbClr val="993366"/>
              </a:solidFill>
              <a:latin typeface="ae_Furat" pitchFamily="18" charset="-78"/>
              <a:cs typeface="ae_Furat" pitchFamily="18" charset="-78"/>
            </a:endParaRPr>
          </a:p>
        </p:txBody>
      </p:sp>
      <p:pic>
        <p:nvPicPr>
          <p:cNvPr id="1027" name="Picture 3" descr="F:\doc\التقاط4.PNG"/>
          <p:cNvPicPr>
            <a:picLocks noChangeAspect="1" noChangeArrowheads="1"/>
          </p:cNvPicPr>
          <p:nvPr/>
        </p:nvPicPr>
        <p:blipFill>
          <a:blip r:embed="rId4" cstate="print"/>
          <a:srcRect l="51639" b="84931"/>
          <a:stretch>
            <a:fillRect/>
          </a:stretch>
        </p:blipFill>
        <p:spPr bwMode="auto">
          <a:xfrm>
            <a:off x="1295400" y="4038600"/>
            <a:ext cx="6539345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رابط كسهم مستقيم 9"/>
          <p:cNvCxnSpPr/>
          <p:nvPr/>
        </p:nvCxnSpPr>
        <p:spPr>
          <a:xfrm>
            <a:off x="5638800" y="4343400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3505200" y="52578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V="1">
            <a:off x="6096000" y="47244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flipV="1">
            <a:off x="5181600" y="47244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V="1">
            <a:off x="4267200" y="50292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مخطط انسيابي: محطة طرفية 17"/>
          <p:cNvSpPr/>
          <p:nvPr/>
        </p:nvSpPr>
        <p:spPr>
          <a:xfrm>
            <a:off x="5715000" y="5257800"/>
            <a:ext cx="838200" cy="304800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 smtClean="0"/>
              <a:t>نوع الخط</a:t>
            </a:r>
            <a:endParaRPr lang="en-US" sz="1400" b="1" dirty="0"/>
          </a:p>
        </p:txBody>
      </p:sp>
      <p:sp>
        <p:nvSpPr>
          <p:cNvPr id="19" name="مخطط انسيابي: محطة طرفية 18"/>
          <p:cNvSpPr/>
          <p:nvPr/>
        </p:nvSpPr>
        <p:spPr>
          <a:xfrm>
            <a:off x="3886200" y="5638800"/>
            <a:ext cx="838200" cy="381000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 smtClean="0"/>
              <a:t>لون الخط</a:t>
            </a:r>
            <a:endParaRPr lang="en-US" sz="1400" b="1" dirty="0"/>
          </a:p>
        </p:txBody>
      </p:sp>
      <p:sp>
        <p:nvSpPr>
          <p:cNvPr id="20" name="مخطط انسيابي: محطة طرفية 19"/>
          <p:cNvSpPr/>
          <p:nvPr/>
        </p:nvSpPr>
        <p:spPr>
          <a:xfrm>
            <a:off x="4724400" y="5257800"/>
            <a:ext cx="838200" cy="381000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 smtClean="0"/>
              <a:t>حجم الخط</a:t>
            </a:r>
            <a:endParaRPr lang="en-US" sz="1400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1000"/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نص 2"/>
          <p:cNvSpPr txBox="1">
            <a:spLocks/>
          </p:cNvSpPr>
          <p:nvPr/>
        </p:nvSpPr>
        <p:spPr>
          <a:xfrm>
            <a:off x="2514600" y="1905001"/>
            <a:ext cx="6096000" cy="1904999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انماط</a:t>
            </a:r>
            <a:r>
              <a:rPr kumimoji="0" lang="ar-S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التنسيق هي: </a:t>
            </a:r>
            <a:r>
              <a:rPr kumimoji="0" lang="ar-SA" sz="20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e_Metal" pitchFamily="18" charset="-78"/>
                <a:cs typeface="ae_Metal" pitchFamily="18" charset="-78"/>
              </a:rPr>
              <a:t>مائل- عريض- تسطير</a:t>
            </a:r>
            <a:endParaRPr kumimoji="0" lang="ar-SA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e_Metal" pitchFamily="18" charset="-78"/>
              <a:cs typeface="ae_Metal" pitchFamily="18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ae_Furat" pitchFamily="18" charset="-78"/>
                <a:cs typeface="ae_Furat" pitchFamily="18" charset="-78"/>
              </a:rPr>
              <a:t>يوجد </a:t>
            </a:r>
            <a:r>
              <a:rPr kumimoji="0" lang="ar-S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93366"/>
                </a:solidFill>
                <a:effectLst/>
                <a:uLnTx/>
                <a:uFillTx/>
                <a:latin typeface="ae_Furat" pitchFamily="18" charset="-78"/>
                <a:cs typeface="ae_Furat" pitchFamily="18" charset="-78"/>
              </a:rPr>
              <a:t>طريقتين :</a:t>
            </a:r>
            <a:endParaRPr kumimoji="0" lang="ar-SA" sz="2000" b="1" i="0" u="none" strike="noStrike" kern="1200" cap="none" spc="0" normalizeH="0" baseline="0" noProof="0" dirty="0" smtClean="0">
              <a:ln>
                <a:noFill/>
              </a:ln>
              <a:solidFill>
                <a:srgbClr val="993366"/>
              </a:solidFill>
              <a:effectLst/>
              <a:uLnTx/>
              <a:uFillTx/>
              <a:latin typeface="ae_Furat" pitchFamily="18" charset="-78"/>
              <a:cs typeface="ae_Furat" pitchFamily="18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1- تبويب الصفحة </a:t>
            </a:r>
            <a:r>
              <a:rPr kumimoji="0" lang="ar-S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الرئيسية.</a:t>
            </a: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2- الرمز الموجود في </a:t>
            </a:r>
            <a:r>
              <a:rPr kumimoji="0" lang="ar-S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مجموعة </a:t>
            </a: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 </a:t>
            </a:r>
            <a:r>
              <a:rPr kumimoji="0" lang="ar-S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خط </a:t>
            </a: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من تبويب الصفحة الرئيسية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حيث توجد </a:t>
            </a:r>
            <a:r>
              <a:rPr kumimoji="0" lang="ar-S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به</a:t>
            </a: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خيارت</a:t>
            </a: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أخرى غير التي تظهر </a:t>
            </a:r>
            <a:r>
              <a:rPr kumimoji="0" lang="ar-S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أمامك 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5410200" y="228600"/>
            <a:ext cx="3505200" cy="1371600"/>
          </a:xfrm>
          <a:prstGeom prst="cloudCallout">
            <a:avLst/>
          </a:prstGeom>
          <a:blipFill dpi="0" rotWithShape="1">
            <a:blip r:embed="rId3" cstate="print">
              <a:alphaModFix amt="37000"/>
            </a:blip>
            <a:srcRect/>
            <a:stretch>
              <a:fillRect/>
            </a:stretch>
          </a:blip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ar-SA" sz="2200" b="1" dirty="0" smtClean="0">
                <a:ln w="50800"/>
                <a:solidFill>
                  <a:srgbClr val="993366"/>
                </a:solidFill>
                <a:latin typeface="ae_Furat" pitchFamily="18" charset="-78"/>
                <a:cs typeface="ae_Furat" pitchFamily="18" charset="-78"/>
              </a:rPr>
              <a:t>ثانياً: استخدام انماط التنسيق</a:t>
            </a:r>
            <a:endParaRPr lang="en-US" sz="2200" b="1" dirty="0">
              <a:ln w="50800"/>
              <a:solidFill>
                <a:srgbClr val="993366"/>
              </a:solidFill>
              <a:latin typeface="ae_Furat" pitchFamily="18" charset="-78"/>
              <a:cs typeface="ae_Furat" pitchFamily="18" charset="-78"/>
            </a:endParaRPr>
          </a:p>
        </p:txBody>
      </p:sp>
      <p:pic>
        <p:nvPicPr>
          <p:cNvPr id="7" name="Picture 3" descr="F:\doc\التقاط4.PNG"/>
          <p:cNvPicPr>
            <a:picLocks noChangeAspect="1" noChangeArrowheads="1"/>
          </p:cNvPicPr>
          <p:nvPr/>
        </p:nvPicPr>
        <p:blipFill>
          <a:blip r:embed="rId4" cstate="print"/>
          <a:srcRect l="51639" b="84931"/>
          <a:stretch>
            <a:fillRect/>
          </a:stretch>
        </p:blipFill>
        <p:spPr bwMode="auto">
          <a:xfrm>
            <a:off x="1295400" y="4038600"/>
            <a:ext cx="6539345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رابط كسهم مستقيم 7"/>
          <p:cNvCxnSpPr/>
          <p:nvPr/>
        </p:nvCxnSpPr>
        <p:spPr>
          <a:xfrm>
            <a:off x="5638800" y="4343400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V="1">
            <a:off x="4038600" y="52578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>
            <a:stCxn id="13" idx="0"/>
          </p:cNvCxnSpPr>
          <p:nvPr/>
        </p:nvCxnSpPr>
        <p:spPr>
          <a:xfrm flipH="1" flipV="1">
            <a:off x="6400800" y="5029200"/>
            <a:ext cx="6477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>
            <a:stCxn id="15" idx="0"/>
          </p:cNvCxnSpPr>
          <p:nvPr/>
        </p:nvCxnSpPr>
        <p:spPr>
          <a:xfrm flipH="1" flipV="1">
            <a:off x="6054436" y="5029200"/>
            <a:ext cx="3464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V="1">
            <a:off x="5257800" y="5029200"/>
            <a:ext cx="6096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مخطط انسيابي: محطة طرفية 12"/>
          <p:cNvSpPr/>
          <p:nvPr/>
        </p:nvSpPr>
        <p:spPr>
          <a:xfrm>
            <a:off x="6553200" y="5638800"/>
            <a:ext cx="990600" cy="457200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 smtClean="0"/>
              <a:t>عرض الخط</a:t>
            </a:r>
            <a:endParaRPr lang="en-US" sz="1400" b="1" dirty="0"/>
          </a:p>
        </p:txBody>
      </p:sp>
      <p:sp>
        <p:nvSpPr>
          <p:cNvPr id="14" name="مخطط انسيابي: محطة طرفية 13"/>
          <p:cNvSpPr/>
          <p:nvPr/>
        </p:nvSpPr>
        <p:spPr>
          <a:xfrm>
            <a:off x="4565072" y="5638800"/>
            <a:ext cx="997528" cy="457200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 smtClean="0"/>
              <a:t>تسطير الخط</a:t>
            </a:r>
            <a:endParaRPr lang="en-US" sz="1400" b="1" dirty="0"/>
          </a:p>
        </p:txBody>
      </p:sp>
      <p:sp>
        <p:nvSpPr>
          <p:cNvPr id="15" name="مخطط انسيابي: محطة طرفية 14"/>
          <p:cNvSpPr/>
          <p:nvPr/>
        </p:nvSpPr>
        <p:spPr>
          <a:xfrm>
            <a:off x="5597236" y="5638800"/>
            <a:ext cx="921328" cy="457200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 smtClean="0"/>
              <a:t>الخط مائل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1000"/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نص 2"/>
          <p:cNvSpPr txBox="1">
            <a:spLocks/>
          </p:cNvSpPr>
          <p:nvPr/>
        </p:nvSpPr>
        <p:spPr>
          <a:xfrm>
            <a:off x="1752600" y="2001157"/>
            <a:ext cx="7010400" cy="1199243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هذه</a:t>
            </a:r>
            <a:r>
              <a:rPr kumimoji="0" lang="ar-S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الخاصية توفر انشاء نص مزخرف ذي نمط خاص و يستخدم غالباً </a:t>
            </a:r>
            <a:r>
              <a:rPr lang="ar-SA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للعناوين </a:t>
            </a:r>
            <a:r>
              <a:rPr kumimoji="0" lang="ar-SA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endParaRPr kumimoji="0" lang="ar-SA" sz="2000" b="1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r-SA" sz="20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للقيام </a:t>
            </a:r>
            <a:r>
              <a:rPr lang="ar-SA" sz="2000" b="1" baseline="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بذلك </a:t>
            </a:r>
            <a:r>
              <a:rPr lang="ar-SA" sz="20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من تبويب ادراج </a:t>
            </a:r>
            <a:endParaRPr kumimoji="0" lang="ar-SA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e_Metal" pitchFamily="18" charset="-78"/>
              <a:cs typeface="ae_Metal" pitchFamily="18" charset="-78"/>
            </a:endParaRPr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4343400" y="152400"/>
            <a:ext cx="4648200" cy="1524000"/>
          </a:xfrm>
          <a:prstGeom prst="cloudCallou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200" b="1" dirty="0" smtClean="0">
                <a:ln w="50800"/>
                <a:solidFill>
                  <a:srgbClr val="993366"/>
                </a:solidFill>
                <a:latin typeface="ae_Furat" pitchFamily="18" charset="-78"/>
                <a:cs typeface="ae_Furat" pitchFamily="18" charset="-78"/>
              </a:rPr>
              <a:t>(WordArt</a:t>
            </a:r>
            <a:r>
              <a:rPr lang="ar-SA" sz="2200" b="1" dirty="0" err="1" smtClean="0">
                <a:ln w="50800"/>
                <a:solidFill>
                  <a:srgbClr val="993366"/>
                </a:solidFill>
                <a:latin typeface="ae_Furat" pitchFamily="18" charset="-78"/>
                <a:cs typeface="ae_Furat" pitchFamily="18" charset="-78"/>
              </a:rPr>
              <a:t>ثالثاً </a:t>
            </a:r>
            <a:r>
              <a:rPr lang="ar-SA" sz="2200" b="1" dirty="0" smtClean="0">
                <a:ln w="50800"/>
                <a:solidFill>
                  <a:srgbClr val="993366"/>
                </a:solidFill>
                <a:latin typeface="ae_Furat" pitchFamily="18" charset="-78"/>
                <a:cs typeface="ae_Furat" pitchFamily="18" charset="-78"/>
              </a:rPr>
              <a:t>: </a:t>
            </a:r>
            <a:r>
              <a:rPr lang="ar-SA" sz="2200" b="1" dirty="0" err="1" smtClean="0">
                <a:ln w="50800"/>
                <a:solidFill>
                  <a:srgbClr val="993366"/>
                </a:solidFill>
                <a:latin typeface="ae_Furat" pitchFamily="18" charset="-78"/>
                <a:cs typeface="ae_Furat" pitchFamily="18" charset="-78"/>
              </a:rPr>
              <a:t>ادراج (</a:t>
            </a:r>
            <a:endParaRPr lang="en-US" sz="2200" b="1" dirty="0">
              <a:ln w="50800"/>
              <a:solidFill>
                <a:srgbClr val="993366"/>
              </a:solidFill>
              <a:latin typeface="ae_Furat" pitchFamily="18" charset="-78"/>
              <a:cs typeface="ae_Furat" pitchFamily="18" charset="-78"/>
            </a:endParaRPr>
          </a:p>
        </p:txBody>
      </p:sp>
      <p:pic>
        <p:nvPicPr>
          <p:cNvPr id="2050" name="Picture 2" descr="F:\doc\ادراج.PNG"/>
          <p:cNvPicPr>
            <a:picLocks noChangeAspect="1" noChangeArrowheads="1"/>
          </p:cNvPicPr>
          <p:nvPr/>
        </p:nvPicPr>
        <p:blipFill>
          <a:blip r:embed="rId3" cstate="print"/>
          <a:srcRect l="21783" b="84091"/>
          <a:stretch>
            <a:fillRect/>
          </a:stretch>
        </p:blipFill>
        <p:spPr bwMode="auto">
          <a:xfrm>
            <a:off x="609600" y="3922486"/>
            <a:ext cx="5715000" cy="1695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رابط كسهم مستقيم 8"/>
          <p:cNvCxnSpPr/>
          <p:nvPr/>
        </p:nvCxnSpPr>
        <p:spPr>
          <a:xfrm flipV="1">
            <a:off x="1981200" y="52578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1000"/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8" t="6952" r="50189" b="32335"/>
          <a:stretch/>
        </p:blipFill>
        <p:spPr bwMode="auto">
          <a:xfrm>
            <a:off x="377415" y="3281942"/>
            <a:ext cx="2021541" cy="2245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34" t="6238" r="47288" b="50000"/>
          <a:stretch/>
        </p:blipFill>
        <p:spPr bwMode="auto">
          <a:xfrm>
            <a:off x="722556" y="637344"/>
            <a:ext cx="1676400" cy="244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صورة 13"/>
          <p:cNvPicPr/>
          <p:nvPr/>
        </p:nvPicPr>
        <p:blipFill rotWithShape="1">
          <a:blip r:embed="rId5" cstate="print"/>
          <a:srcRect l="33050" r="45342" b="65183"/>
          <a:stretch/>
        </p:blipFill>
        <p:spPr bwMode="auto">
          <a:xfrm>
            <a:off x="2895600" y="2011680"/>
            <a:ext cx="2133600" cy="23227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236528" y="2438400"/>
            <a:ext cx="3389312" cy="2133600"/>
          </a:xfrm>
          <a:noFill/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rtl="1"/>
            <a:r>
              <a:rPr lang="ar-SA" sz="1800" b="1" dirty="0" smtClean="0">
                <a:solidFill>
                  <a:srgbClr val="993366"/>
                </a:solidFill>
                <a:latin typeface="ae_Khalid" pitchFamily="18" charset="-78"/>
                <a:cs typeface="ae_Khalid" pitchFamily="18" charset="-78"/>
              </a:rPr>
              <a:t>نستطيع عمل </a:t>
            </a:r>
            <a:r>
              <a:rPr lang="ar-SA" sz="1800" b="1" dirty="0" err="1" smtClean="0">
                <a:solidFill>
                  <a:srgbClr val="993366"/>
                </a:solidFill>
                <a:latin typeface="ae_Khalid" pitchFamily="18" charset="-78"/>
                <a:cs typeface="ae_Khalid" pitchFamily="18" charset="-78"/>
              </a:rPr>
              <a:t>التنسيقات</a:t>
            </a:r>
            <a:r>
              <a:rPr lang="ar-SA" sz="1800" b="1" dirty="0" smtClean="0">
                <a:solidFill>
                  <a:srgbClr val="993366"/>
                </a:solidFill>
                <a:latin typeface="ae_Khalid" pitchFamily="18" charset="-78"/>
                <a:cs typeface="ae_Khalid" pitchFamily="18" charset="-78"/>
              </a:rPr>
              <a:t> التالية للنص </a:t>
            </a:r>
          </a:p>
          <a:p>
            <a:pPr algn="r" rtl="1"/>
            <a:endParaRPr lang="ar-SA" sz="1800" b="1" dirty="0" smtClean="0">
              <a:solidFill>
                <a:srgbClr val="993366"/>
              </a:solidFill>
              <a:latin typeface="ae_Dimnah" pitchFamily="18" charset="-78"/>
              <a:cs typeface="ae_Dimnah" pitchFamily="18" charset="-78"/>
            </a:endParaRPr>
          </a:p>
          <a:p>
            <a:pPr algn="r" rtl="1"/>
            <a:r>
              <a:rPr lang="ar-S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 تنسيق نمط ثلاثي </a:t>
            </a:r>
            <a:r>
              <a:rPr lang="ar-SA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أبعاد .</a:t>
            </a:r>
            <a:endParaRPr lang="ar-SA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r>
              <a:rPr lang="ar-S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2- تنسيق نمط </a:t>
            </a:r>
            <a:r>
              <a:rPr lang="ar-SA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الظل .</a:t>
            </a:r>
            <a:endParaRPr lang="ar-SA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r>
              <a:rPr lang="ar-S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3- تنسيق نمط خط الرسم  .</a:t>
            </a:r>
            <a:endParaRPr lang="ar-SA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r>
              <a:rPr lang="ar-S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4- تغيير لون التعبئة .</a:t>
            </a:r>
          </a:p>
          <a:p>
            <a:pPr algn="r" rtl="1"/>
            <a:r>
              <a:rPr lang="ar-S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5- تغيير لون </a:t>
            </a:r>
            <a:r>
              <a:rPr lang="ar-SA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الرسم .</a:t>
            </a:r>
            <a:endParaRPr lang="ar-SA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r>
              <a:rPr lang="ar-S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6- تطبيق نمط </a:t>
            </a:r>
            <a:r>
              <a:rPr lang="ar-SA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الشرطة .</a:t>
            </a:r>
            <a:endParaRPr 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وسيلة شرح مستطيلة مستديرة الزوايا 5"/>
          <p:cNvSpPr/>
          <p:nvPr/>
        </p:nvSpPr>
        <p:spPr>
          <a:xfrm>
            <a:off x="5181600" y="457200"/>
            <a:ext cx="3429000" cy="1219200"/>
          </a:xfrm>
          <a:prstGeom prst="wedgeRoundRectCallout">
            <a:avLst>
              <a:gd name="adj1" fmla="val -20441"/>
              <a:gd name="adj2" fmla="val 69118"/>
              <a:gd name="adj3" fmla="val 16667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200" b="1" dirty="0" err="1" smtClean="0">
                <a:ln w="50800"/>
                <a:solidFill>
                  <a:srgbClr val="993366"/>
                </a:solidFill>
                <a:latin typeface="ae_Furat" pitchFamily="18" charset="-78"/>
                <a:cs typeface="ae_Furat" pitchFamily="18" charset="-78"/>
              </a:rPr>
              <a:t>“</a:t>
            </a:r>
            <a:r>
              <a:rPr lang="en-US" sz="2200" b="1" dirty="0" smtClean="0">
                <a:ln w="50800"/>
                <a:solidFill>
                  <a:srgbClr val="993366"/>
                </a:solidFill>
                <a:latin typeface="ae_Furat" pitchFamily="18" charset="-78"/>
                <a:cs typeface="ae_Furat" pitchFamily="18" charset="-78"/>
              </a:rPr>
              <a:t>WordArt” </a:t>
            </a:r>
            <a:r>
              <a:rPr lang="ar-SA" sz="2200" b="1" dirty="0" smtClean="0">
                <a:ln w="50800"/>
                <a:solidFill>
                  <a:srgbClr val="993366"/>
                </a:solidFill>
                <a:latin typeface="ae_Furat" pitchFamily="18" charset="-78"/>
                <a:cs typeface="ae_Furat" pitchFamily="18" charset="-78"/>
              </a:rPr>
              <a:t>تنسيق نص</a:t>
            </a:r>
            <a:endParaRPr lang="en-US" sz="2200" b="1" dirty="0">
              <a:solidFill>
                <a:srgbClr val="993366"/>
              </a:solidFill>
            </a:endParaRPr>
          </a:p>
        </p:txBody>
      </p:sp>
      <p:sp>
        <p:nvSpPr>
          <p:cNvPr id="7" name="سهم مخطط إلى اليمين 6"/>
          <p:cNvSpPr/>
          <p:nvPr/>
        </p:nvSpPr>
        <p:spPr>
          <a:xfrm flipH="1">
            <a:off x="2057399" y="2438400"/>
            <a:ext cx="609600" cy="381000"/>
          </a:xfrm>
          <a:prstGeom prst="stripedRightArrow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سهم مخطط إلى اليمين 7"/>
          <p:cNvSpPr/>
          <p:nvPr/>
        </p:nvSpPr>
        <p:spPr>
          <a:xfrm flipH="1">
            <a:off x="2057400" y="1411044"/>
            <a:ext cx="762000" cy="417755"/>
          </a:xfrm>
          <a:prstGeom prst="stripedRightArrow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سهم مخطط إلى اليمين 9"/>
          <p:cNvSpPr/>
          <p:nvPr/>
        </p:nvSpPr>
        <p:spPr>
          <a:xfrm flipH="1">
            <a:off x="2362200" y="4464424"/>
            <a:ext cx="457200" cy="336176"/>
          </a:xfrm>
          <a:prstGeom prst="stripedRightArrow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en-US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سهم مخطط إلى اليمين 10"/>
          <p:cNvSpPr/>
          <p:nvPr/>
        </p:nvSpPr>
        <p:spPr>
          <a:xfrm flipH="1">
            <a:off x="4114800" y="2286000"/>
            <a:ext cx="609600" cy="304800"/>
          </a:xfrm>
          <a:prstGeom prst="stripedRightArrow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سهم مخطط إلى اليمين 11"/>
          <p:cNvSpPr/>
          <p:nvPr/>
        </p:nvSpPr>
        <p:spPr>
          <a:xfrm>
            <a:off x="762000" y="4029634"/>
            <a:ext cx="626185" cy="389966"/>
          </a:xfrm>
          <a:prstGeom prst="stripedRightArrow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سهم مخطط إلى اليمين 12"/>
          <p:cNvSpPr/>
          <p:nvPr/>
        </p:nvSpPr>
        <p:spPr>
          <a:xfrm rot="5400000" flipH="1">
            <a:off x="1883036" y="4758016"/>
            <a:ext cx="445546" cy="401619"/>
          </a:xfrm>
          <a:prstGeom prst="stripedRightArrow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نص 2"/>
          <p:cNvSpPr txBox="1">
            <a:spLocks/>
          </p:cNvSpPr>
          <p:nvPr/>
        </p:nvSpPr>
        <p:spPr>
          <a:xfrm>
            <a:off x="5715000" y="457201"/>
            <a:ext cx="2895600" cy="838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ldhabi" panose="01000000000000000000" pitchFamily="2" charset="-78"/>
                <a:ea typeface="+mj-ea"/>
                <a:cs typeface="Aldhabi" panose="01000000000000000000" pitchFamily="2" charset="-78"/>
              </a:rPr>
              <a:t>التدريب الخامس</a:t>
            </a:r>
            <a:endParaRPr kumimoji="0" lang="en-US" sz="40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عنوان فرعي 2"/>
          <p:cNvSpPr txBox="1">
            <a:spLocks/>
          </p:cNvSpPr>
          <p:nvPr/>
        </p:nvSpPr>
        <p:spPr>
          <a:xfrm>
            <a:off x="2971800" y="609600"/>
            <a:ext cx="3505200" cy="6858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600" dirty="0" smtClean="0">
                <a:ln w="24500" cmpd="dbl">
                  <a:solidFill>
                    <a:srgbClr val="993366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latin typeface="Hacen Samra" pitchFamily="2" charset="-78"/>
                <a:cs typeface="Hacen Samra" pitchFamily="2" charset="-78"/>
              </a:rPr>
              <a:t>تنسيق الفقرات</a:t>
            </a:r>
            <a:endParaRPr kumimoji="0" lang="en-US" sz="3200" i="0" u="none" strike="noStrike" kern="1200" normalizeH="0" baseline="0" noProof="0" dirty="0">
              <a:ln w="24500" cmpd="dbl">
                <a:solidFill>
                  <a:srgbClr val="993366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uLnTx/>
              <a:uFillTx/>
            </a:endParaRPr>
          </a:p>
        </p:txBody>
      </p:sp>
      <p:sp>
        <p:nvSpPr>
          <p:cNvPr id="7" name="تمرير أفقي 6"/>
          <p:cNvSpPr/>
          <p:nvPr/>
        </p:nvSpPr>
        <p:spPr>
          <a:xfrm>
            <a:off x="2971800" y="2438400"/>
            <a:ext cx="4724400" cy="2971800"/>
          </a:xfrm>
          <a:prstGeom prst="horizontalScroll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	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تنسيق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الفقرات .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محاذاة النص في الفقرات.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التعداد الرقمي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والنقطي .</a:t>
            </a:r>
            <a:endParaRPr lang="ar-SA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/>
              <a:ea typeface="MS PMincho"/>
            </a:endParaRP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عنصر نائب للنص 2"/>
          <p:cNvSpPr txBox="1">
            <a:spLocks/>
          </p:cNvSpPr>
          <p:nvPr/>
        </p:nvSpPr>
        <p:spPr>
          <a:xfrm>
            <a:off x="5029200" y="1905000"/>
            <a:ext cx="2093913" cy="673100"/>
          </a:xfrm>
          <a:prstGeom prst="rect">
            <a:avLst/>
          </a:prstGeom>
          <a:blipFill dpi="0" rotWithShape="1">
            <a:blip r:embed="rId3" cstate="print">
              <a:alphaModFix amt="13000"/>
            </a:blip>
            <a:srcRect/>
            <a:stretch>
              <a:fillRect/>
            </a:stretch>
          </a:blip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i="0" u="none" strike="noStrike" kern="1200" normalizeH="0" baseline="0" noProof="0" dirty="0" smtClean="0">
                <a:solidFill>
                  <a:schemeClr val="tx1"/>
                </a:solidFill>
                <a:uLnTx/>
                <a:uFillTx/>
                <a:latin typeface="Hacen Samra" pitchFamily="2" charset="-78"/>
                <a:ea typeface="+mn-ea"/>
                <a:cs typeface="Hacen Samra" pitchFamily="2" charset="-78"/>
              </a:rPr>
              <a:t>عناصر الدرس:</a:t>
            </a:r>
            <a:endParaRPr kumimoji="0" lang="en-US" sz="3200" i="0" u="none" strike="noStrike" kern="1200" normalizeH="0" baseline="0" noProof="0" dirty="0">
              <a:solidFill>
                <a:schemeClr val="tx1"/>
              </a:solidFill>
              <a:uLnTx/>
              <a:uFillTx/>
              <a:latin typeface="Hacen Samra" pitchFamily="2" charset="-78"/>
              <a:ea typeface="+mn-ea"/>
              <a:cs typeface="Hacen Samra" pitchFamily="2" charset="-78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سداسي 5"/>
          <p:cNvSpPr/>
          <p:nvPr/>
        </p:nvSpPr>
        <p:spPr>
          <a:xfrm>
            <a:off x="2438400" y="1409700"/>
            <a:ext cx="5486400" cy="1752600"/>
          </a:xfrm>
          <a:prstGeom prst="hexagon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عن طريق برنامج الوورد يمكن التحكم في المسافة قبل السطر، والمسافة قبل وبعد الفقرة وكذلك المسافة بين الأسطر . لعمل ذلك اتبعي ما </a:t>
            </a:r>
            <a:r>
              <a:rPr lang="ar-SA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يلي :</a:t>
            </a:r>
            <a:endParaRPr lang="ar-SA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النقر على إعدادت الفقرة كالتالي 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124200"/>
            <a:ext cx="3466069" cy="114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سهم مخطط إلى اليمين 7"/>
          <p:cNvSpPr/>
          <p:nvPr/>
        </p:nvSpPr>
        <p:spPr>
          <a:xfrm flipH="1">
            <a:off x="5181600" y="3886200"/>
            <a:ext cx="838200" cy="457200"/>
          </a:xfrm>
          <a:prstGeom prst="stripedRightArrow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048000"/>
            <a:ext cx="445952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سهم مخطط إلى اليمين 9"/>
          <p:cNvSpPr/>
          <p:nvPr/>
        </p:nvSpPr>
        <p:spPr>
          <a:xfrm flipH="1">
            <a:off x="4419600" y="4724400"/>
            <a:ext cx="2209800" cy="609600"/>
          </a:xfrm>
          <a:prstGeom prst="stripedRightArrow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 </a:t>
            </a:r>
            <a:r>
              <a:rPr lang="ar-SA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 اعدادات المسافة البادئة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سهم مخطط إلى اليمين 10"/>
          <p:cNvSpPr/>
          <p:nvPr/>
        </p:nvSpPr>
        <p:spPr>
          <a:xfrm flipH="1">
            <a:off x="4495800" y="5334000"/>
            <a:ext cx="2133600" cy="685800"/>
          </a:xfrm>
          <a:prstGeom prst="stripedRightArrow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 </a:t>
            </a:r>
            <a:r>
              <a:rPr lang="ar-SA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 اعدادات تباعد الأسطر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سداسي 11"/>
          <p:cNvSpPr/>
          <p:nvPr/>
        </p:nvSpPr>
        <p:spPr>
          <a:xfrm>
            <a:off x="2438400" y="533400"/>
            <a:ext cx="6248400" cy="762000"/>
          </a:xfrm>
          <a:prstGeom prst="hexagon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b="1" cap="all" dirty="0" err="1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أولا : </a:t>
            </a:r>
            <a:r>
              <a:rPr lang="ar-SA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-المسافة </a:t>
            </a:r>
            <a:r>
              <a:rPr lang="ar-SA" b="1" cap="all" dirty="0" err="1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البادئة </a:t>
            </a:r>
            <a:r>
              <a:rPr lang="ar-SA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– المسافة قبل وبعد </a:t>
            </a:r>
            <a:r>
              <a:rPr lang="ar-SA" b="1" cap="all" dirty="0" err="1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الفقرات </a:t>
            </a:r>
            <a:r>
              <a:rPr lang="ar-SA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-تباعد الأسطر</a:t>
            </a:r>
            <a:endParaRPr lang="en-US" b="1" cap="all" dirty="0">
              <a:ln w="0"/>
              <a:solidFill>
                <a:schemeClr val="bg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داسي 4"/>
          <p:cNvSpPr/>
          <p:nvPr/>
        </p:nvSpPr>
        <p:spPr>
          <a:xfrm>
            <a:off x="533400" y="1447800"/>
            <a:ext cx="8305800" cy="1219200"/>
          </a:xfrm>
          <a:prstGeom prst="hexagon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يمكن عمل تلك الاعدادت من خلال تبويب الصفحة الرئيسية واختيار الاعدادات من مجموعة فقرة بالشكل الذي امامك .</a:t>
            </a:r>
            <a:endParaRPr lang="en-US" b="1" cap="all" dirty="0">
              <a:ln w="0"/>
              <a:solidFill>
                <a:schemeClr val="bg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124200"/>
            <a:ext cx="5776787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0" name="مجموعة 9"/>
          <p:cNvGrpSpPr/>
          <p:nvPr/>
        </p:nvGrpSpPr>
        <p:grpSpPr>
          <a:xfrm>
            <a:off x="2590800" y="4343400"/>
            <a:ext cx="1219200" cy="914400"/>
            <a:chOff x="2590800" y="4343400"/>
            <a:chExt cx="1219200" cy="914400"/>
          </a:xfrm>
        </p:grpSpPr>
        <p:cxnSp>
          <p:nvCxnSpPr>
            <p:cNvPr id="8" name="رابط كسهم مستقيم 7"/>
            <p:cNvCxnSpPr/>
            <p:nvPr/>
          </p:nvCxnSpPr>
          <p:spPr>
            <a:xfrm flipV="1">
              <a:off x="3276600" y="4343400"/>
              <a:ext cx="228600" cy="6096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مستطيل 8"/>
            <p:cNvSpPr/>
            <p:nvPr/>
          </p:nvSpPr>
          <p:spPr>
            <a:xfrm>
              <a:off x="2590800" y="4953000"/>
              <a:ext cx="1219200" cy="3048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تباعد الاسطر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5" name="مجموعة 14"/>
          <p:cNvGrpSpPr/>
          <p:nvPr/>
        </p:nvGrpSpPr>
        <p:grpSpPr>
          <a:xfrm>
            <a:off x="3124200" y="2514600"/>
            <a:ext cx="1066800" cy="838200"/>
            <a:chOff x="1066800" y="2209800"/>
            <a:chExt cx="1219200" cy="762000"/>
          </a:xfrm>
        </p:grpSpPr>
        <p:cxnSp>
          <p:nvCxnSpPr>
            <p:cNvPr id="16" name="رابط كسهم مستقيم 15"/>
            <p:cNvCxnSpPr/>
            <p:nvPr/>
          </p:nvCxnSpPr>
          <p:spPr>
            <a:xfrm>
              <a:off x="1524000" y="2514600"/>
              <a:ext cx="0" cy="4572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مستطيل 16"/>
            <p:cNvSpPr/>
            <p:nvPr/>
          </p:nvSpPr>
          <p:spPr>
            <a:xfrm>
              <a:off x="1066800" y="2209800"/>
              <a:ext cx="1219200" cy="3048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المسافة البادئة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سداسي 4"/>
          <p:cNvSpPr/>
          <p:nvPr/>
        </p:nvSpPr>
        <p:spPr>
          <a:xfrm>
            <a:off x="5410200" y="381000"/>
            <a:ext cx="3276600" cy="838200"/>
          </a:xfrm>
          <a:prstGeom prst="hexagon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ثانياً: محاذاة النص في الفقرات </a:t>
            </a:r>
            <a:endParaRPr lang="en-US" b="1" cap="all" dirty="0">
              <a:ln w="0"/>
              <a:solidFill>
                <a:schemeClr val="bg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133600"/>
            <a:ext cx="6691187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7" name="مجموعة 6"/>
          <p:cNvGrpSpPr/>
          <p:nvPr/>
        </p:nvGrpSpPr>
        <p:grpSpPr>
          <a:xfrm>
            <a:off x="6858000" y="3048000"/>
            <a:ext cx="1219200" cy="914400"/>
            <a:chOff x="2438400" y="4343400"/>
            <a:chExt cx="1219200" cy="914400"/>
          </a:xfrm>
        </p:grpSpPr>
        <p:cxnSp>
          <p:nvCxnSpPr>
            <p:cNvPr id="8" name="رابط كسهم مستقيم 7"/>
            <p:cNvCxnSpPr/>
            <p:nvPr/>
          </p:nvCxnSpPr>
          <p:spPr>
            <a:xfrm flipH="1" flipV="1">
              <a:off x="2667000" y="4343400"/>
              <a:ext cx="381000" cy="6096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مستطيل 8"/>
            <p:cNvSpPr/>
            <p:nvPr/>
          </p:nvSpPr>
          <p:spPr>
            <a:xfrm>
              <a:off x="2438400" y="4953000"/>
              <a:ext cx="1219200" cy="3048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محاذاة لليمين 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5715000" y="3124200"/>
            <a:ext cx="1219200" cy="838200"/>
            <a:chOff x="2590800" y="4419600"/>
            <a:chExt cx="1219200" cy="838200"/>
          </a:xfrm>
        </p:grpSpPr>
        <p:cxnSp>
          <p:nvCxnSpPr>
            <p:cNvPr id="11" name="رابط كسهم مستقيم 10"/>
            <p:cNvCxnSpPr/>
            <p:nvPr/>
          </p:nvCxnSpPr>
          <p:spPr>
            <a:xfrm flipV="1">
              <a:off x="3276600" y="4419600"/>
              <a:ext cx="0" cy="533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مستطيل 11"/>
            <p:cNvSpPr/>
            <p:nvPr/>
          </p:nvSpPr>
          <p:spPr>
            <a:xfrm>
              <a:off x="2590800" y="4953000"/>
              <a:ext cx="1219200" cy="3048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توسيط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3" name="مجموعة 12"/>
          <p:cNvGrpSpPr/>
          <p:nvPr/>
        </p:nvGrpSpPr>
        <p:grpSpPr>
          <a:xfrm>
            <a:off x="4572000" y="3048000"/>
            <a:ext cx="1219200" cy="914400"/>
            <a:chOff x="2590800" y="4343400"/>
            <a:chExt cx="1219200" cy="914400"/>
          </a:xfrm>
        </p:grpSpPr>
        <p:cxnSp>
          <p:nvCxnSpPr>
            <p:cNvPr id="14" name="رابط كسهم مستقيم 13"/>
            <p:cNvCxnSpPr/>
            <p:nvPr/>
          </p:nvCxnSpPr>
          <p:spPr>
            <a:xfrm flipV="1">
              <a:off x="3276600" y="4343400"/>
              <a:ext cx="228600" cy="6096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مستطيل 14"/>
            <p:cNvSpPr/>
            <p:nvPr/>
          </p:nvSpPr>
          <p:spPr>
            <a:xfrm>
              <a:off x="2590800" y="4953000"/>
              <a:ext cx="1219200" cy="3048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محاذاه</a:t>
              </a:r>
              <a:r>
                <a:rPr lang="ar-SA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لليسار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6" name="مجموعة 15"/>
          <p:cNvGrpSpPr/>
          <p:nvPr/>
        </p:nvGrpSpPr>
        <p:grpSpPr>
          <a:xfrm>
            <a:off x="3429000" y="3048000"/>
            <a:ext cx="1524000" cy="914400"/>
            <a:chOff x="2590800" y="4343400"/>
            <a:chExt cx="1524000" cy="914400"/>
          </a:xfrm>
        </p:grpSpPr>
        <p:cxnSp>
          <p:nvCxnSpPr>
            <p:cNvPr id="17" name="رابط كسهم مستقيم 16"/>
            <p:cNvCxnSpPr/>
            <p:nvPr/>
          </p:nvCxnSpPr>
          <p:spPr>
            <a:xfrm flipV="1">
              <a:off x="3276600" y="4343400"/>
              <a:ext cx="838200" cy="6096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مستطيل 17"/>
            <p:cNvSpPr/>
            <p:nvPr/>
          </p:nvSpPr>
          <p:spPr>
            <a:xfrm>
              <a:off x="2590800" y="4953000"/>
              <a:ext cx="1219200" cy="3048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ضبط 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905000"/>
            <a:ext cx="6691187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سداسي 4"/>
          <p:cNvSpPr/>
          <p:nvPr/>
        </p:nvSpPr>
        <p:spPr>
          <a:xfrm>
            <a:off x="5638800" y="381000"/>
            <a:ext cx="3048000" cy="685800"/>
          </a:xfrm>
          <a:prstGeom prst="hexagon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b="1" cap="all" dirty="0" err="1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ثالثاً </a:t>
            </a:r>
            <a:r>
              <a:rPr lang="ar-SA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: التعداد الرقمي والنقطي</a:t>
            </a:r>
            <a:endParaRPr lang="en-US" b="1" cap="all" dirty="0">
              <a:ln w="0"/>
              <a:solidFill>
                <a:schemeClr val="bg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pSp>
        <p:nvGrpSpPr>
          <p:cNvPr id="11" name="مجموعة 10"/>
          <p:cNvGrpSpPr/>
          <p:nvPr/>
        </p:nvGrpSpPr>
        <p:grpSpPr>
          <a:xfrm>
            <a:off x="5181600" y="2286000"/>
            <a:ext cx="1295400" cy="1371600"/>
            <a:chOff x="2590800" y="3886200"/>
            <a:chExt cx="1295400" cy="1371600"/>
          </a:xfrm>
        </p:grpSpPr>
        <p:cxnSp>
          <p:nvCxnSpPr>
            <p:cNvPr id="12" name="رابط كسهم مستقيم 11"/>
            <p:cNvCxnSpPr/>
            <p:nvPr/>
          </p:nvCxnSpPr>
          <p:spPr>
            <a:xfrm flipV="1">
              <a:off x="3438939" y="3886200"/>
              <a:ext cx="447261" cy="92102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مستطيل 12"/>
            <p:cNvSpPr/>
            <p:nvPr/>
          </p:nvSpPr>
          <p:spPr>
            <a:xfrm>
              <a:off x="2590800" y="4876800"/>
              <a:ext cx="1295400" cy="3810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تعداد رقمي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6705600" y="2286000"/>
            <a:ext cx="1219200" cy="1371600"/>
            <a:chOff x="2590800" y="4160520"/>
            <a:chExt cx="1219200" cy="1097280"/>
          </a:xfrm>
        </p:grpSpPr>
        <p:cxnSp>
          <p:nvCxnSpPr>
            <p:cNvPr id="9" name="رابط كسهم مستقيم 8"/>
            <p:cNvCxnSpPr/>
            <p:nvPr/>
          </p:nvCxnSpPr>
          <p:spPr>
            <a:xfrm flipH="1" flipV="1">
              <a:off x="3200400" y="4160520"/>
              <a:ext cx="76200" cy="79248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مستطيل 9"/>
            <p:cNvSpPr/>
            <p:nvPr/>
          </p:nvSpPr>
          <p:spPr>
            <a:xfrm>
              <a:off x="2590800" y="4953000"/>
              <a:ext cx="1219200" cy="304800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تعداد نقطي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نص 2"/>
          <p:cNvSpPr txBox="1">
            <a:spLocks/>
          </p:cNvSpPr>
          <p:nvPr/>
        </p:nvSpPr>
        <p:spPr>
          <a:xfrm>
            <a:off x="3962400" y="457200"/>
            <a:ext cx="4648200" cy="13747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ldhabi" panose="01000000000000000000" pitchFamily="2" charset="-78"/>
                <a:ea typeface="+mj-ea"/>
                <a:cs typeface="Aldhabi" panose="01000000000000000000" pitchFamily="2" charset="-78"/>
              </a:rPr>
              <a:t>الوحدة الثانية: التدريب السادس</a:t>
            </a:r>
            <a:endParaRPr kumimoji="0" lang="en-US" sz="40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عنوان فرعي 2"/>
          <p:cNvSpPr txBox="1">
            <a:spLocks/>
          </p:cNvSpPr>
          <p:nvPr/>
        </p:nvSpPr>
        <p:spPr>
          <a:xfrm>
            <a:off x="228600" y="1447800"/>
            <a:ext cx="5943600" cy="6858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600" b="1" noProof="0" dirty="0" smtClean="0">
                <a:ln w="24500" cmpd="dbl">
                  <a:solidFill>
                    <a:schemeClr val="bg2">
                      <a:lumMod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التعامل مع الصور</a:t>
            </a:r>
            <a:endParaRPr kumimoji="0" lang="en-US" sz="3200" b="1" i="0" u="none" strike="noStrike" kern="1200" normalizeH="0" baseline="0" noProof="0" dirty="0">
              <a:ln w="24500" cmpd="dbl">
                <a:solidFill>
                  <a:schemeClr val="bg2">
                    <a:lumMod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تمرير أفقي 9"/>
          <p:cNvSpPr/>
          <p:nvPr/>
        </p:nvSpPr>
        <p:spPr>
          <a:xfrm>
            <a:off x="2971800" y="2438400"/>
            <a:ext cx="4724400" cy="2971800"/>
          </a:xfrm>
          <a:prstGeom prst="horizontalScroll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	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اضافة الصور الى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المستند.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ضبط وضع الصورة بالنسبة للنص.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تكبير وتصغير الصورة.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☂اجراء استدارة للصورة.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الكتابة على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الصورة.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 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حذف الصورة.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عنصر نائب للنص 2"/>
          <p:cNvSpPr txBox="1">
            <a:spLocks/>
          </p:cNvSpPr>
          <p:nvPr/>
        </p:nvSpPr>
        <p:spPr>
          <a:xfrm>
            <a:off x="5029200" y="1905000"/>
            <a:ext cx="2093913" cy="673100"/>
          </a:xfrm>
          <a:prstGeom prst="rect">
            <a:avLst/>
          </a:prstGeom>
          <a:blipFill dpi="0" rotWithShape="1">
            <a:blip r:embed="rId3" cstate="print">
              <a:alphaModFix amt="13000"/>
            </a:blip>
            <a:srcRect/>
            <a:stretch>
              <a:fillRect/>
            </a:stretch>
          </a:blip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i="0" u="none" strike="noStrike" kern="1200" normalizeH="0" baseline="0" noProof="0" dirty="0" smtClean="0">
                <a:solidFill>
                  <a:schemeClr val="tx1"/>
                </a:solidFill>
                <a:uLnTx/>
                <a:uFillTx/>
                <a:latin typeface="Hacen Samra" pitchFamily="2" charset="-78"/>
                <a:ea typeface="+mn-ea"/>
                <a:cs typeface="Hacen Samra" pitchFamily="2" charset="-78"/>
              </a:rPr>
              <a:t>عناصر الدرس:</a:t>
            </a:r>
            <a:endParaRPr kumimoji="0" lang="en-US" sz="3200" i="0" u="none" strike="noStrike" kern="1200" normalizeH="0" baseline="0" noProof="0" dirty="0">
              <a:solidFill>
                <a:schemeClr val="tx1"/>
              </a:solidFill>
              <a:uLnTx/>
              <a:uFillTx/>
              <a:latin typeface="Hacen Samra" pitchFamily="2" charset="-78"/>
              <a:ea typeface="+mn-ea"/>
              <a:cs typeface="Hacen Samra" pitchFamily="2" charset="-78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حطة طرفية 2"/>
          <p:cNvSpPr/>
          <p:nvPr/>
        </p:nvSpPr>
        <p:spPr>
          <a:xfrm>
            <a:off x="5029200" y="457200"/>
            <a:ext cx="3352800" cy="10668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أولا </a:t>
            </a:r>
            <a:r>
              <a:rPr lang="ar-S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: إضافة الصور إلى المستند 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2590800" y="2057400"/>
            <a:ext cx="6096000" cy="22860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يتم ادراج الصورة من ملف أو كقصاصة فنية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ويتم ذلك من خلال تبويب </a:t>
            </a:r>
            <a:r>
              <a:rPr lang="ar-SA" sz="2000" b="1" u="sng" dirty="0" smtClean="0">
                <a:solidFill>
                  <a:schemeClr val="tx1"/>
                </a:solidFill>
              </a:rPr>
              <a:t>ادراج</a:t>
            </a:r>
            <a:r>
              <a:rPr lang="ar-SA" sz="2000" b="1" dirty="0" smtClean="0">
                <a:solidFill>
                  <a:schemeClr val="tx1"/>
                </a:solidFill>
              </a:rPr>
              <a:t> كما في الشكل الذي امامك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انظري </a:t>
            </a:r>
            <a:r>
              <a:rPr lang="ar-SA" sz="2000" b="1" dirty="0" err="1" smtClean="0">
                <a:solidFill>
                  <a:schemeClr val="tx1"/>
                </a:solidFill>
              </a:rPr>
              <a:t>الكتااب</a:t>
            </a:r>
            <a:r>
              <a:rPr lang="ar-SA" sz="2000" b="1" dirty="0" smtClean="0">
                <a:solidFill>
                  <a:schemeClr val="tx1"/>
                </a:solidFill>
              </a:rPr>
              <a:t> صفحة 61-62 </a:t>
            </a:r>
            <a:r>
              <a:rPr lang="ar-SA" sz="2000" b="1" dirty="0" err="1" smtClean="0">
                <a:solidFill>
                  <a:schemeClr val="tx1"/>
                </a:solidFill>
              </a:rPr>
              <a:t>لمزيداً</a:t>
            </a:r>
            <a:r>
              <a:rPr lang="ar-SA" sz="2000" b="1" dirty="0" smtClean="0">
                <a:solidFill>
                  <a:schemeClr val="tx1"/>
                </a:solidFill>
              </a:rPr>
              <a:t> من التوضيح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495800"/>
            <a:ext cx="5791200" cy="1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رابط كسهم مستقيم 6"/>
          <p:cNvCxnSpPr/>
          <p:nvPr/>
        </p:nvCxnSpPr>
        <p:spPr>
          <a:xfrm>
            <a:off x="3886200" y="43434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>
            <a:off x="3352800" y="43434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l="625" t="3000" r="18125" b="13000"/>
          <a:stretch>
            <a:fillRect/>
          </a:stretch>
        </p:blipFill>
        <p:spPr bwMode="auto">
          <a:xfrm>
            <a:off x="1" y="3559126"/>
            <a:ext cx="5105400" cy="329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خطط انسيابي: محطة طرفية 3"/>
          <p:cNvSpPr/>
          <p:nvPr/>
        </p:nvSpPr>
        <p:spPr>
          <a:xfrm>
            <a:off x="457200" y="304800"/>
            <a:ext cx="3429000" cy="10668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ثانياً </a:t>
            </a:r>
            <a:r>
              <a:rPr lang="ar-S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: ضبط وضع الصورة بالنسبة للمستند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304800" y="1752600"/>
            <a:ext cx="3962400" cy="15240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للتحكم في موضع </a:t>
            </a:r>
            <a:r>
              <a:rPr lang="ar-SA" sz="1600" b="1" dirty="0" err="1" smtClean="0">
                <a:solidFill>
                  <a:schemeClr val="tx1"/>
                </a:solidFill>
              </a:rPr>
              <a:t>الصورة :</a:t>
            </a:r>
            <a:endParaRPr lang="ar-SA" sz="16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يتم الضغط على </a:t>
            </a:r>
            <a:r>
              <a:rPr lang="ar-SA" sz="1600" b="1" dirty="0" err="1" smtClean="0">
                <a:solidFill>
                  <a:schemeClr val="tx1"/>
                </a:solidFill>
              </a:rPr>
              <a:t>الصورة </a:t>
            </a:r>
            <a:r>
              <a:rPr lang="ar-SA" sz="1600" b="1" dirty="0" smtClean="0">
                <a:solidFill>
                  <a:schemeClr val="tx1"/>
                </a:solidFill>
              </a:rPr>
              <a:t>, سيظهر تبويب جديد اسمه </a:t>
            </a:r>
            <a:r>
              <a:rPr lang="ar-SA" sz="1600" b="1" u="sng" dirty="0" smtClean="0">
                <a:solidFill>
                  <a:schemeClr val="tx1"/>
                </a:solidFill>
              </a:rPr>
              <a:t>تنسيق</a:t>
            </a: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 من خلال </a:t>
            </a:r>
            <a:r>
              <a:rPr lang="ar-SA" sz="1600" b="1" u="sng" dirty="0" smtClean="0">
                <a:solidFill>
                  <a:schemeClr val="tx1"/>
                </a:solidFill>
              </a:rPr>
              <a:t>الموضع </a:t>
            </a:r>
            <a:r>
              <a:rPr lang="ar-SA" sz="1600" b="1" dirty="0" smtClean="0">
                <a:solidFill>
                  <a:schemeClr val="tx1"/>
                </a:solidFill>
              </a:rPr>
              <a:t>يمكن التحكم في موضع الصورة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مخطط انسيابي: محطة طرفية 12"/>
          <p:cNvSpPr/>
          <p:nvPr/>
        </p:nvSpPr>
        <p:spPr>
          <a:xfrm>
            <a:off x="5257800" y="228600"/>
            <a:ext cx="3429000" cy="10668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ثالثاً: تكبير و تصغير الصورة 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مخطط انسيابي: محطة طرفية 13"/>
          <p:cNvSpPr/>
          <p:nvPr/>
        </p:nvSpPr>
        <p:spPr>
          <a:xfrm>
            <a:off x="4800600" y="1371600"/>
            <a:ext cx="4114800" cy="21336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بعد تحديد الصورة سيظهر دوائر باللون الأبيض من خلالها يمكن سحب الصورة للداخل او الخارج لتكبيرها او </a:t>
            </a:r>
            <a:r>
              <a:rPr lang="ar-SA" sz="2000" b="1" dirty="0" err="1" smtClean="0">
                <a:solidFill>
                  <a:schemeClr val="tx1"/>
                </a:solidFill>
              </a:rPr>
              <a:t>تصغيرها .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مخطط انسيابي: محطة طرفية 14"/>
          <p:cNvSpPr/>
          <p:nvPr/>
        </p:nvSpPr>
        <p:spPr>
          <a:xfrm>
            <a:off x="5486400" y="3581400"/>
            <a:ext cx="3429000" cy="10668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رابعاً: اجراء استدارة للصورة 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مخطط انسيابي: محطة طرفية 15"/>
          <p:cNvSpPr/>
          <p:nvPr/>
        </p:nvSpPr>
        <p:spPr>
          <a:xfrm>
            <a:off x="5029200" y="4724400"/>
            <a:ext cx="4114800" cy="21336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بعد تحديد الصورة سيظهر دوائر باللون الأبيض ودائرة خضراء اضغطي على هذه الدائرة لليمين او اليسار لعمل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الاستدارة .</a:t>
            </a:r>
            <a:endParaRPr lang="ar-SA" sz="2000" b="1" dirty="0" smtClean="0">
              <a:solidFill>
                <a:schemeClr val="tx1"/>
              </a:solidFill>
            </a:endParaRPr>
          </a:p>
        </p:txBody>
      </p:sp>
      <p:sp>
        <p:nvSpPr>
          <p:cNvPr id="26" name="سهم مخطط إلى اليمين 25"/>
          <p:cNvSpPr/>
          <p:nvPr/>
        </p:nvSpPr>
        <p:spPr>
          <a:xfrm flipH="1">
            <a:off x="2171700" y="3962400"/>
            <a:ext cx="304800" cy="304800"/>
          </a:xfrm>
          <a:prstGeom prst="stripedRightArrow">
            <a:avLst/>
          </a:prstGeom>
          <a:noFill/>
          <a:ln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سهم مخطط إلى اليمين 26"/>
          <p:cNvSpPr/>
          <p:nvPr/>
        </p:nvSpPr>
        <p:spPr>
          <a:xfrm flipH="1">
            <a:off x="3733800" y="5257800"/>
            <a:ext cx="304800" cy="304800"/>
          </a:xfrm>
          <a:prstGeom prst="stripedRightArrow">
            <a:avLst/>
          </a:prstGeom>
          <a:noFill/>
          <a:ln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سهم مخطط إلى اليمين 28"/>
          <p:cNvSpPr/>
          <p:nvPr/>
        </p:nvSpPr>
        <p:spPr>
          <a:xfrm>
            <a:off x="2743200" y="3505200"/>
            <a:ext cx="457200" cy="228600"/>
          </a:xfrm>
          <a:prstGeom prst="stripedRightArrow">
            <a:avLst/>
          </a:prstGeom>
          <a:noFill/>
          <a:ln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حطة طرفية 2"/>
          <p:cNvSpPr/>
          <p:nvPr/>
        </p:nvSpPr>
        <p:spPr>
          <a:xfrm>
            <a:off x="5486400" y="381000"/>
            <a:ext cx="3302000" cy="9144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خامساً </a:t>
            </a:r>
            <a:r>
              <a:rPr lang="ar-S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:الكتابة على الصورة 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4724400" y="1447800"/>
            <a:ext cx="4267200" cy="12954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يمكن الكتابة على الصورة </a:t>
            </a:r>
            <a:r>
              <a:rPr lang="ar-SA" sz="2000" b="1" dirty="0" err="1" smtClean="0">
                <a:solidFill>
                  <a:schemeClr val="tx1"/>
                </a:solidFill>
              </a:rPr>
              <a:t>باضافة</a:t>
            </a:r>
            <a:r>
              <a:rPr lang="ar-SA" sz="2000" b="1" dirty="0" smtClean="0">
                <a:solidFill>
                  <a:schemeClr val="tx1"/>
                </a:solidFill>
              </a:rPr>
              <a:t> مربع نص عليها من خلال ما </a:t>
            </a:r>
            <a:r>
              <a:rPr lang="ar-SA" sz="2000" b="1" dirty="0" err="1" smtClean="0">
                <a:solidFill>
                  <a:schemeClr val="tx1"/>
                </a:solidFill>
              </a:rPr>
              <a:t>يأتي :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971800"/>
            <a:ext cx="83629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سهم مخطط إلى اليمين 5"/>
          <p:cNvSpPr/>
          <p:nvPr/>
        </p:nvSpPr>
        <p:spPr>
          <a:xfrm rot="5400000">
            <a:off x="1371600" y="2895600"/>
            <a:ext cx="457200" cy="304800"/>
          </a:xfrm>
          <a:prstGeom prst="stripedRightArrow">
            <a:avLst/>
          </a:prstGeom>
          <a:noFill/>
          <a:ln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خطط انسيابي: محطة طرفية 6"/>
          <p:cNvSpPr/>
          <p:nvPr/>
        </p:nvSpPr>
        <p:spPr>
          <a:xfrm>
            <a:off x="4343400" y="4572000"/>
            <a:ext cx="4648200" cy="13716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يمكن اخفاء حدود  ولون مربع النص من خلال تبويب تنسيق وذلك باختيار بلا </a:t>
            </a:r>
            <a:r>
              <a:rPr lang="ar-SA" sz="2000" b="1" dirty="0" err="1" smtClean="0">
                <a:solidFill>
                  <a:schemeClr val="tx1"/>
                </a:solidFill>
              </a:rPr>
              <a:t>تعبئة </a:t>
            </a:r>
            <a:r>
              <a:rPr lang="ar-SA" sz="2000" b="1" dirty="0" smtClean="0">
                <a:solidFill>
                  <a:schemeClr val="tx1"/>
                </a:solidFill>
              </a:rPr>
              <a:t>+ بلا مخطط </a:t>
            </a:r>
            <a:r>
              <a:rPr lang="ar-SA" sz="2000" b="1" dirty="0" err="1" smtClean="0">
                <a:solidFill>
                  <a:schemeClr val="tx1"/>
                </a:solidFill>
              </a:rPr>
              <a:t>تفصيلي .</a:t>
            </a:r>
            <a:r>
              <a:rPr lang="ar-SA" sz="2000" b="1" dirty="0" smtClean="0">
                <a:solidFill>
                  <a:schemeClr val="tx1"/>
                </a:solidFill>
              </a:rPr>
              <a:t>  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648200"/>
            <a:ext cx="2590800" cy="15954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حطة طرفية 2"/>
          <p:cNvSpPr/>
          <p:nvPr/>
        </p:nvSpPr>
        <p:spPr>
          <a:xfrm>
            <a:off x="5486400" y="381000"/>
            <a:ext cx="3302000" cy="9144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سادساً </a:t>
            </a:r>
            <a:r>
              <a:rPr lang="ar-S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: حذف الصورة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4724400" y="1447800"/>
            <a:ext cx="4267200" cy="1295400"/>
          </a:xfrm>
          <a:prstGeom prst="flowChartTerminator">
            <a:avLst/>
          </a:prstGeom>
          <a:noFill/>
          <a:ln w="12700">
            <a:solidFill>
              <a:srgbClr val="9933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اذا أردتِ حذف الصورة يتم تحديدها أولا ثم في لوحة المفاتيح</a:t>
            </a:r>
            <a:r>
              <a:rPr lang="en-US" sz="2000" b="1" dirty="0" smtClean="0">
                <a:solidFill>
                  <a:schemeClr val="tx1"/>
                </a:solidFill>
              </a:rPr>
              <a:t>DEL</a:t>
            </a:r>
            <a:r>
              <a:rPr lang="ar-SA" sz="2000" b="1" dirty="0" smtClean="0">
                <a:solidFill>
                  <a:schemeClr val="tx1"/>
                </a:solidFill>
              </a:rPr>
              <a:t>النقر على مفتاح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نص 2"/>
          <p:cNvSpPr txBox="1">
            <a:spLocks/>
          </p:cNvSpPr>
          <p:nvPr/>
        </p:nvSpPr>
        <p:spPr>
          <a:xfrm>
            <a:off x="4038600" y="473869"/>
            <a:ext cx="4648200" cy="13747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ldhabi" panose="01000000000000000000" pitchFamily="2" charset="-78"/>
                <a:ea typeface="+mj-ea"/>
                <a:cs typeface="Aldhabi" panose="01000000000000000000" pitchFamily="2" charset="-78"/>
              </a:rPr>
              <a:t>التدريب السابع</a:t>
            </a:r>
            <a:endParaRPr kumimoji="0" lang="en-US" sz="40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عنوان فرعي 2"/>
          <p:cNvSpPr txBox="1">
            <a:spLocks/>
          </p:cNvSpPr>
          <p:nvPr/>
        </p:nvSpPr>
        <p:spPr>
          <a:xfrm>
            <a:off x="2586370" y="558676"/>
            <a:ext cx="4572000" cy="6858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600" b="1" noProof="0" dirty="0" smtClean="0">
                <a:ln w="24500" cmpd="dbl">
                  <a:solidFill>
                    <a:schemeClr val="bg2">
                      <a:lumMod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Hacen Samra" pitchFamily="2" charset="-78"/>
                <a:cs typeface="Hacen Samra" pitchFamily="2" charset="-78"/>
              </a:rPr>
              <a:t>التعامل مع الرسوم</a:t>
            </a:r>
            <a:endParaRPr kumimoji="0" lang="en-US" sz="3200" b="1" i="0" u="none" strike="noStrike" kern="1200" normalizeH="0" baseline="0" noProof="0" dirty="0">
              <a:ln w="24500" cmpd="dbl">
                <a:solidFill>
                  <a:schemeClr val="bg2">
                    <a:lumMod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تمرير أفقي 6"/>
          <p:cNvSpPr/>
          <p:nvPr/>
        </p:nvSpPr>
        <p:spPr>
          <a:xfrm>
            <a:off x="2971800" y="2438400"/>
            <a:ext cx="4724400" cy="2971800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	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اضافة الأشكال التلقائية الى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المستند.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تلوين الشكل التلقائي.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الكتابة داخل الشكل التلقائي.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☂تغيير الشكل التلقائي.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استخدام نمط ثلاثي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الأبعاد.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 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استخدام نمط الظل.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عنصر نائب للنص 2"/>
          <p:cNvSpPr txBox="1">
            <a:spLocks/>
          </p:cNvSpPr>
          <p:nvPr/>
        </p:nvSpPr>
        <p:spPr>
          <a:xfrm>
            <a:off x="5029200" y="1905000"/>
            <a:ext cx="2093913" cy="673100"/>
          </a:xfrm>
          <a:prstGeom prst="rect">
            <a:avLst/>
          </a:prstGeom>
          <a:blipFill dpi="0" rotWithShape="1">
            <a:blip r:embed="rId3" cstate="print">
              <a:alphaModFix amt="13000"/>
            </a:blip>
            <a:srcRect/>
            <a:stretch>
              <a:fillRect/>
            </a:stretch>
          </a:blip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i="0" u="none" strike="noStrike" kern="1200" normalizeH="0" baseline="0" noProof="0" dirty="0" smtClean="0">
                <a:solidFill>
                  <a:schemeClr val="tx1"/>
                </a:solidFill>
                <a:uLnTx/>
                <a:uFillTx/>
                <a:latin typeface="Hacen Samra" pitchFamily="2" charset="-78"/>
                <a:ea typeface="+mn-ea"/>
                <a:cs typeface="Hacen Samra" pitchFamily="2" charset="-78"/>
              </a:rPr>
              <a:t>عناصر الدرس:</a:t>
            </a:r>
            <a:endParaRPr kumimoji="0" lang="en-US" sz="3200" i="0" u="none" strike="noStrike" kern="1200" normalizeH="0" baseline="0" noProof="0" dirty="0">
              <a:solidFill>
                <a:schemeClr val="tx1"/>
              </a:solidFill>
              <a:uLnTx/>
              <a:uFillTx/>
              <a:latin typeface="Hacen Samra" pitchFamily="2" charset="-78"/>
              <a:ea typeface="+mn-ea"/>
              <a:cs typeface="Hacen Samra" pitchFamily="2" charset="-78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95600"/>
            <a:ext cx="5791200" cy="1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مستطيل مستدير الزوايا 1"/>
          <p:cNvSpPr/>
          <p:nvPr/>
        </p:nvSpPr>
        <p:spPr>
          <a:xfrm>
            <a:off x="5029200" y="381000"/>
            <a:ext cx="3657600" cy="838200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b="1" dirty="0" err="1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أولاً </a:t>
            </a:r>
            <a:r>
              <a:rPr lang="ar-SA" b="1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 اضافة الأشكال التلقائية الى المستند</a:t>
            </a:r>
            <a:endParaRPr lang="en-US" b="1" dirty="0">
              <a:ln w="11430"/>
              <a:solidFill>
                <a:schemeClr val="bg2">
                  <a:lumMod val="1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4343400" y="1524000"/>
            <a:ext cx="4419600" cy="1219200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يوفر برنامج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الوورد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الكثير من الأشكال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لادرجها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/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ولادراج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شكل اتبعي الشكل اللذي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امامك .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2514600" y="27432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 l="64375" t="15000" r="16250" b="11000"/>
          <a:stretch>
            <a:fillRect/>
          </a:stretch>
        </p:blipFill>
        <p:spPr bwMode="auto">
          <a:xfrm>
            <a:off x="1447800" y="4343400"/>
            <a:ext cx="18288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886200" y="381000"/>
            <a:ext cx="4800600" cy="685800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ثانيا: </a:t>
            </a:r>
            <a:r>
              <a:rPr lang="ar-SA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تلوين </a:t>
            </a:r>
            <a:r>
              <a:rPr lang="ar-SA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+ تغيير+ استخدام انماط ثلاثية الابعاد+ استخدام انماط </a:t>
            </a:r>
            <a:r>
              <a:rPr lang="ar-SA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الظل </a:t>
            </a:r>
            <a:r>
              <a:rPr lang="ar-SA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 </a:t>
            </a:r>
            <a:r>
              <a:rPr lang="ar-SA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للاشكال</a:t>
            </a:r>
            <a:r>
              <a:rPr lang="ar-SA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ar-SA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)</a:t>
            </a:r>
            <a:endParaRPr lang="en-US" b="1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4343400" y="1524000"/>
            <a:ext cx="4419600" cy="1219200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جميع هذه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التنسيقات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يمكن عملها باستخدام تبويب تنسيق كالشكل الذي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امامك :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 l="27653" b="3333"/>
          <a:stretch>
            <a:fillRect/>
          </a:stretch>
        </p:blipFill>
        <p:spPr bwMode="auto">
          <a:xfrm>
            <a:off x="152400" y="2819400"/>
            <a:ext cx="6503276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مجموعة 15"/>
          <p:cNvGrpSpPr/>
          <p:nvPr/>
        </p:nvGrpSpPr>
        <p:grpSpPr>
          <a:xfrm>
            <a:off x="2895600" y="2438400"/>
            <a:ext cx="1066800" cy="762000"/>
            <a:chOff x="2895600" y="2438400"/>
            <a:chExt cx="1066800" cy="762000"/>
          </a:xfrm>
        </p:grpSpPr>
        <p:sp>
          <p:nvSpPr>
            <p:cNvPr id="7" name="مخطط انسيابي: محطة طرفية 6"/>
            <p:cNvSpPr/>
            <p:nvPr/>
          </p:nvSpPr>
          <p:spPr>
            <a:xfrm>
              <a:off x="2895600" y="2438400"/>
              <a:ext cx="1066800" cy="304800"/>
            </a:xfrm>
            <a:prstGeom prst="flowChartTerminator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تلوين الشكل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cxnSp>
          <p:nvCxnSpPr>
            <p:cNvPr id="9" name="رابط كسهم مستقيم 8"/>
            <p:cNvCxnSpPr/>
            <p:nvPr/>
          </p:nvCxnSpPr>
          <p:spPr>
            <a:xfrm>
              <a:off x="3429000" y="2743200"/>
              <a:ext cx="0" cy="457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مجموعة 16"/>
          <p:cNvGrpSpPr/>
          <p:nvPr/>
        </p:nvGrpSpPr>
        <p:grpSpPr>
          <a:xfrm>
            <a:off x="4800600" y="3505200"/>
            <a:ext cx="1066800" cy="838200"/>
            <a:chOff x="2895600" y="1905000"/>
            <a:chExt cx="1066800" cy="838200"/>
          </a:xfrm>
        </p:grpSpPr>
        <p:sp>
          <p:nvSpPr>
            <p:cNvPr id="18" name="مخطط انسيابي: محطة طرفية 17"/>
            <p:cNvSpPr/>
            <p:nvPr/>
          </p:nvSpPr>
          <p:spPr>
            <a:xfrm>
              <a:off x="2895600" y="2438400"/>
              <a:ext cx="1066800" cy="304800"/>
            </a:xfrm>
            <a:prstGeom prst="flowChartTerminator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تغيير الشكل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cxnSp>
          <p:nvCxnSpPr>
            <p:cNvPr id="19" name="رابط كسهم مستقيم 18"/>
            <p:cNvCxnSpPr>
              <a:stCxn id="18" idx="0"/>
            </p:cNvCxnSpPr>
            <p:nvPr/>
          </p:nvCxnSpPr>
          <p:spPr>
            <a:xfrm flipV="1">
              <a:off x="3429000" y="1905000"/>
              <a:ext cx="0" cy="533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مخطط انسيابي: تحضير 21"/>
          <p:cNvSpPr/>
          <p:nvPr/>
        </p:nvSpPr>
        <p:spPr>
          <a:xfrm>
            <a:off x="4038600" y="4724400"/>
            <a:ext cx="4953000" cy="1676400"/>
          </a:xfrm>
          <a:prstGeom prst="flowChartPreparation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err="1" smtClean="0">
                <a:solidFill>
                  <a:srgbClr val="FF0000"/>
                </a:solidFill>
              </a:rPr>
              <a:t>ملاحظة :</a:t>
            </a:r>
            <a:endParaRPr lang="ar-SA" dirty="0" smtClean="0">
              <a:solidFill>
                <a:srgbClr val="FF0000"/>
              </a:solidFill>
            </a:endParaRPr>
          </a:p>
          <a:p>
            <a:pPr algn="ctr"/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يمكن التحكم في حجم الشكل و استدارته مثلما تعلمنا عند ادراج الصور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17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مجموعة 21"/>
          <p:cNvGrpSpPr/>
          <p:nvPr/>
        </p:nvGrpSpPr>
        <p:grpSpPr>
          <a:xfrm>
            <a:off x="381000" y="228600"/>
            <a:ext cx="8077200" cy="5452533"/>
            <a:chOff x="381000" y="228600"/>
            <a:chExt cx="8077200" cy="5452533"/>
          </a:xfrm>
        </p:grpSpPr>
        <p:grpSp>
          <p:nvGrpSpPr>
            <p:cNvPr id="7" name="مجموعة 6"/>
            <p:cNvGrpSpPr/>
            <p:nvPr/>
          </p:nvGrpSpPr>
          <p:grpSpPr>
            <a:xfrm>
              <a:off x="381000" y="228600"/>
              <a:ext cx="3429000" cy="5452533"/>
              <a:chOff x="381000" y="228600"/>
              <a:chExt cx="3429000" cy="5452533"/>
            </a:xfrm>
          </p:grpSpPr>
          <p:pic>
            <p:nvPicPr>
              <p:cNvPr id="13315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1875" t="3000" r="34375" b="5000"/>
              <a:stretch>
                <a:fillRect/>
              </a:stretch>
            </p:blipFill>
            <p:spPr bwMode="auto">
              <a:xfrm>
                <a:off x="381000" y="228600"/>
                <a:ext cx="3352800" cy="5452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" name="مستطيل 5"/>
              <p:cNvSpPr/>
              <p:nvPr/>
            </p:nvSpPr>
            <p:spPr>
              <a:xfrm>
                <a:off x="2209800" y="3276600"/>
                <a:ext cx="1600200" cy="236220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مجموعة 20"/>
            <p:cNvGrpSpPr/>
            <p:nvPr/>
          </p:nvGrpSpPr>
          <p:grpSpPr>
            <a:xfrm>
              <a:off x="4724400" y="304800"/>
              <a:ext cx="3733800" cy="4495800"/>
              <a:chOff x="4724400" y="304800"/>
              <a:chExt cx="3733800" cy="4495800"/>
            </a:xfrm>
          </p:grpSpPr>
          <p:grpSp>
            <p:nvGrpSpPr>
              <p:cNvPr id="4" name="مجموعة 3"/>
              <p:cNvGrpSpPr/>
              <p:nvPr/>
            </p:nvGrpSpPr>
            <p:grpSpPr>
              <a:xfrm>
                <a:off x="4724400" y="304800"/>
                <a:ext cx="3733800" cy="4495800"/>
                <a:chOff x="4724400" y="304800"/>
                <a:chExt cx="3733800" cy="4495800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625" t="3000" r="33750" b="10000"/>
                <a:stretch>
                  <a:fillRect/>
                </a:stretch>
              </p:blipFill>
              <p:spPr bwMode="auto">
                <a:xfrm>
                  <a:off x="4724400" y="304800"/>
                  <a:ext cx="3733800" cy="4495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" name="مستطيل 2"/>
                <p:cNvSpPr/>
                <p:nvPr/>
              </p:nvSpPr>
              <p:spPr>
                <a:xfrm>
                  <a:off x="6553200" y="2971800"/>
                  <a:ext cx="1905000" cy="1828800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" name="مجموعة 7"/>
              <p:cNvGrpSpPr/>
              <p:nvPr/>
            </p:nvGrpSpPr>
            <p:grpSpPr>
              <a:xfrm>
                <a:off x="6858000" y="1447800"/>
                <a:ext cx="1371600" cy="1905000"/>
                <a:chOff x="4953000" y="-152400"/>
                <a:chExt cx="1371600" cy="1905000"/>
              </a:xfrm>
            </p:grpSpPr>
            <p:sp>
              <p:nvSpPr>
                <p:cNvPr id="9" name="مخطط انسيابي: محطة طرفية 8"/>
                <p:cNvSpPr/>
                <p:nvPr/>
              </p:nvSpPr>
              <p:spPr>
                <a:xfrm>
                  <a:off x="4953000" y="1447800"/>
                  <a:ext cx="1371600" cy="304800"/>
                </a:xfrm>
                <a:prstGeom prst="flowChartTerminator">
                  <a:avLst/>
                </a:prstGeom>
                <a:noFill/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14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استخدام نمط الظل</a:t>
                  </a:r>
                  <a:endParaRPr lang="en-US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cxnSp>
              <p:nvCxnSpPr>
                <p:cNvPr id="10" name="رابط كسهم مستقيم 9"/>
                <p:cNvCxnSpPr/>
                <p:nvPr/>
              </p:nvCxnSpPr>
              <p:spPr>
                <a:xfrm flipV="1">
                  <a:off x="5562600" y="-152400"/>
                  <a:ext cx="0" cy="160020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" name="مجموعة 10"/>
            <p:cNvGrpSpPr/>
            <p:nvPr/>
          </p:nvGrpSpPr>
          <p:grpSpPr>
            <a:xfrm>
              <a:off x="2286000" y="3276600"/>
              <a:ext cx="1524000" cy="990600"/>
              <a:chOff x="2514600" y="1905000"/>
              <a:chExt cx="1524000" cy="990600"/>
            </a:xfrm>
          </p:grpSpPr>
          <p:sp>
            <p:nvSpPr>
              <p:cNvPr id="12" name="مخطط انسيابي: محطة طرفية 11"/>
              <p:cNvSpPr/>
              <p:nvPr/>
            </p:nvSpPr>
            <p:spPr>
              <a:xfrm>
                <a:off x="2514600" y="2438400"/>
                <a:ext cx="1524000" cy="457200"/>
              </a:xfrm>
              <a:prstGeom prst="flowChartTerminator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14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استخدام نمط  ثلاثي الابعاد</a:t>
                </a:r>
                <a:endPara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cxnSp>
            <p:nvCxnSpPr>
              <p:cNvPr id="13" name="رابط كسهم مستقيم 12"/>
              <p:cNvCxnSpPr>
                <a:stCxn id="12" idx="0"/>
                <a:endCxn id="6" idx="0"/>
              </p:cNvCxnSpPr>
              <p:nvPr/>
            </p:nvCxnSpPr>
            <p:spPr>
              <a:xfrm flipH="1" flipV="1">
                <a:off x="3238500" y="1905000"/>
                <a:ext cx="38100" cy="5334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l="50625" t="40000" r="20000" b="17000"/>
          <a:stretch>
            <a:fillRect/>
          </a:stretch>
        </p:blipFill>
        <p:spPr bwMode="auto">
          <a:xfrm>
            <a:off x="1066800" y="2438400"/>
            <a:ext cx="3581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3352800" y="3124200"/>
            <a:ext cx="1295400" cy="2590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876800" y="457200"/>
            <a:ext cx="3581400" cy="762000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رابعاً </a:t>
            </a:r>
            <a:r>
              <a:rPr lang="ar-SA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 الكتابة داخل الشكل </a:t>
            </a:r>
            <a:endParaRPr lang="en-US" b="1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800600" y="1752600"/>
            <a:ext cx="4038600" cy="1752600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وذلك عن </a:t>
            </a:r>
            <a:r>
              <a:rPr lang="ar-SA" b="1" dirty="0" err="1" smtClean="0">
                <a:solidFill>
                  <a:schemeClr val="tx1"/>
                </a:solidFill>
              </a:rPr>
              <a:t>طريق :</a:t>
            </a:r>
            <a:endParaRPr lang="ar-SA" b="1" dirty="0" smtClean="0">
              <a:solidFill>
                <a:schemeClr val="tx1"/>
              </a:solidFill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ar-SA" b="1" dirty="0" smtClean="0">
                <a:solidFill>
                  <a:schemeClr val="tx1"/>
                </a:solidFill>
              </a:rPr>
              <a:t>تحديد الشكل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b="1" dirty="0" smtClean="0">
                <a:solidFill>
                  <a:schemeClr val="tx1"/>
                </a:solidFill>
              </a:rPr>
              <a:t>النقر بزر الفأرة الأيمن على الشكل واختيار من القائمة تحرير النص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b="1" dirty="0" smtClean="0">
                <a:solidFill>
                  <a:schemeClr val="tx1"/>
                </a:solidFill>
              </a:rPr>
              <a:t>كتابة النص المراد</a:t>
            </a:r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0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نص 2"/>
          <p:cNvSpPr txBox="1">
            <a:spLocks/>
          </p:cNvSpPr>
          <p:nvPr/>
        </p:nvSpPr>
        <p:spPr>
          <a:xfrm>
            <a:off x="6172200" y="457200"/>
            <a:ext cx="2438400" cy="13747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i="0" u="none" strike="noStrike" kern="1200" normalizeH="0" baseline="0" noProof="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ldhabi" panose="01000000000000000000" pitchFamily="2" charset="-78"/>
                <a:ea typeface="+mj-ea"/>
                <a:cs typeface="Aldhabi" panose="01000000000000000000" pitchFamily="2" charset="-78"/>
              </a:rPr>
              <a:t>التدريب الثامن</a:t>
            </a:r>
            <a:endParaRPr kumimoji="0" lang="en-US" sz="4000" i="0" u="none" strike="noStrike" kern="1200" normalizeH="0" baseline="0" noProof="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عنوان فرعي 2"/>
          <p:cNvSpPr txBox="1">
            <a:spLocks/>
          </p:cNvSpPr>
          <p:nvPr/>
        </p:nvSpPr>
        <p:spPr>
          <a:xfrm>
            <a:off x="3771900" y="536694"/>
            <a:ext cx="3124200" cy="6858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600" noProof="0" dirty="0" smtClean="0">
                <a:ln w="24500" cmpd="dbl">
                  <a:solidFill>
                    <a:schemeClr val="bg2">
                      <a:lumMod val="1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Hacen Samra" pitchFamily="2" charset="-78"/>
                <a:cs typeface="Hacen Samra" pitchFamily="2" charset="-78"/>
              </a:rPr>
              <a:t>إنشاء الجداول</a:t>
            </a:r>
            <a:endParaRPr kumimoji="0" lang="en-US" sz="3200" i="0" u="none" strike="noStrike" kern="1200" normalizeH="0" baseline="0" noProof="0" dirty="0">
              <a:ln w="24500" cmpd="dbl">
                <a:solidFill>
                  <a:schemeClr val="bg2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</a:endParaRPr>
          </a:p>
        </p:txBody>
      </p:sp>
      <p:sp>
        <p:nvSpPr>
          <p:cNvPr id="4" name="تمرير أفقي 3"/>
          <p:cNvSpPr/>
          <p:nvPr/>
        </p:nvSpPr>
        <p:spPr>
          <a:xfrm>
            <a:off x="2971800" y="2438400"/>
            <a:ext cx="4724400" cy="2971800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	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انشاء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الجداول.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التعرف على مكونات الجدول.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ادخال البيانات الى الجدول.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☂التنقل بين خلايا الجدول.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اضافة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صف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+ عمود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لجدول.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 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☂ حذف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صف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+ عمود من جدول.</a:t>
            </a:r>
          </a:p>
          <a:p>
            <a:pPr algn="r"/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/>
                <a:ea typeface="MS PMincho"/>
              </a:rPr>
              <a:t>	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عنصر نائب للنص 2"/>
          <p:cNvSpPr txBox="1">
            <a:spLocks/>
          </p:cNvSpPr>
          <p:nvPr/>
        </p:nvSpPr>
        <p:spPr>
          <a:xfrm>
            <a:off x="5029200" y="1905000"/>
            <a:ext cx="2093913" cy="673100"/>
          </a:xfrm>
          <a:prstGeom prst="rect">
            <a:avLst/>
          </a:prstGeom>
          <a:blipFill dpi="0" rotWithShape="1">
            <a:blip r:embed="rId3" cstate="print">
              <a:alphaModFix amt="13000"/>
            </a:blip>
            <a:srcRect/>
            <a:stretch>
              <a:fillRect/>
            </a:stretch>
          </a:blip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i="0" u="none" strike="noStrike" kern="1200" normalizeH="0" baseline="0" noProof="0" dirty="0" smtClean="0">
                <a:solidFill>
                  <a:schemeClr val="tx1"/>
                </a:solidFill>
                <a:uLnTx/>
                <a:uFillTx/>
                <a:latin typeface="Hacen Samra" pitchFamily="2" charset="-78"/>
                <a:ea typeface="+mn-ea"/>
                <a:cs typeface="Hacen Samra" pitchFamily="2" charset="-78"/>
              </a:rPr>
              <a:t>عناصر الدرس:</a:t>
            </a:r>
            <a:endParaRPr kumimoji="0" lang="en-US" sz="3200" i="0" u="none" strike="noStrike" kern="1200" normalizeH="0" baseline="0" noProof="0" dirty="0">
              <a:solidFill>
                <a:schemeClr val="tx1"/>
              </a:solidFill>
              <a:uLnTx/>
              <a:uFillTx/>
              <a:latin typeface="Hacen Samra" pitchFamily="2" charset="-78"/>
              <a:ea typeface="+mn-ea"/>
              <a:cs typeface="Hacen Samra" pitchFamily="2" charset="-78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0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ستند 1"/>
          <p:cNvSpPr/>
          <p:nvPr/>
        </p:nvSpPr>
        <p:spPr>
          <a:xfrm>
            <a:off x="5029200" y="685800"/>
            <a:ext cx="3124200" cy="6096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أولا : إنشاء الجدول</a:t>
            </a:r>
            <a:endParaRPr lang="en-US" sz="2800" b="1" dirty="0" smtClean="0">
              <a:ln w="24500" cmpd="dbl">
                <a:noFill/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خطط انسيابي: مستند 2"/>
          <p:cNvSpPr/>
          <p:nvPr/>
        </p:nvSpPr>
        <p:spPr>
          <a:xfrm>
            <a:off x="4343400" y="2971800"/>
            <a:ext cx="4343400" cy="20574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يتم انشاء الجداول من خلال تبويب </a:t>
            </a:r>
            <a:r>
              <a:rPr lang="ar-SA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ادراج</a:t>
            </a:r>
            <a:r>
              <a:rPr lang="ar-SA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حيث تدل المربعات على عدد الاعمدة </a:t>
            </a:r>
            <a:r>
              <a:rPr 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والصفوف .</a:t>
            </a:r>
            <a:endParaRPr lang="ar-SA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يمكن تحديد عدد اكثر من الصفوف والأعمدة من خلال الضغط </a:t>
            </a:r>
            <a:r>
              <a:rPr 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على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 </a:t>
            </a:r>
            <a:r>
              <a:rPr lang="ar-SA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ادراج </a:t>
            </a:r>
            <a:r>
              <a:rPr lang="ar-SA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جدول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ويمكن رسم الجدول يدويا من </a:t>
            </a:r>
            <a:r>
              <a:rPr 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خلال 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ar-SA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رسم </a:t>
            </a:r>
            <a:r>
              <a:rPr lang="ar-SA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جدول </a:t>
            </a:r>
            <a:r>
              <a:rPr 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r"/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انظري الشكل أمامك 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6" name="مجموعة 15"/>
          <p:cNvGrpSpPr/>
          <p:nvPr/>
        </p:nvGrpSpPr>
        <p:grpSpPr>
          <a:xfrm>
            <a:off x="457200" y="1295400"/>
            <a:ext cx="4953000" cy="3200400"/>
            <a:chOff x="457200" y="1295400"/>
            <a:chExt cx="4953000" cy="3200400"/>
          </a:xfrm>
        </p:grpSpPr>
        <p:grpSp>
          <p:nvGrpSpPr>
            <p:cNvPr id="9" name="مجموعة 8"/>
            <p:cNvGrpSpPr/>
            <p:nvPr/>
          </p:nvGrpSpPr>
          <p:grpSpPr>
            <a:xfrm>
              <a:off x="457200" y="1295400"/>
              <a:ext cx="4953000" cy="3200400"/>
              <a:chOff x="457200" y="1295400"/>
              <a:chExt cx="4953000" cy="3200400"/>
            </a:xfrm>
          </p:grpSpPr>
          <p:grpSp>
            <p:nvGrpSpPr>
              <p:cNvPr id="6" name="مجموعة 5"/>
              <p:cNvGrpSpPr/>
              <p:nvPr/>
            </p:nvGrpSpPr>
            <p:grpSpPr>
              <a:xfrm>
                <a:off x="457200" y="1600200"/>
                <a:ext cx="4953000" cy="2895600"/>
                <a:chOff x="685800" y="2286000"/>
                <a:chExt cx="5791200" cy="3505200"/>
              </a:xfrm>
            </p:grpSpPr>
            <p:pic>
              <p:nvPicPr>
                <p:cNvPr id="4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685800" y="2286000"/>
                  <a:ext cx="5791200" cy="14953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83750" t="15000" r="625" b="54000"/>
                <a:stretch>
                  <a:fillRect/>
                </a:stretch>
              </p:blipFill>
              <p:spPr bwMode="auto">
                <a:xfrm>
                  <a:off x="2895600" y="3429000"/>
                  <a:ext cx="1905000" cy="2362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8" name="رابط كسهم مستقيم 7"/>
              <p:cNvCxnSpPr/>
              <p:nvPr/>
            </p:nvCxnSpPr>
            <p:spPr>
              <a:xfrm>
                <a:off x="3276600" y="1295400"/>
                <a:ext cx="0" cy="3810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10" name="رابط كسهم مستقيم 9"/>
            <p:cNvCxnSpPr/>
            <p:nvPr/>
          </p:nvCxnSpPr>
          <p:spPr>
            <a:xfrm>
              <a:off x="2895600" y="4191000"/>
              <a:ext cx="304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رابط كسهم مستقيم 10"/>
            <p:cNvCxnSpPr/>
            <p:nvPr/>
          </p:nvCxnSpPr>
          <p:spPr>
            <a:xfrm>
              <a:off x="2895600" y="4038600"/>
              <a:ext cx="304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0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مستند 2"/>
          <p:cNvSpPr/>
          <p:nvPr/>
        </p:nvSpPr>
        <p:spPr>
          <a:xfrm>
            <a:off x="4800600" y="1600200"/>
            <a:ext cx="3276600" cy="16764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يتكون الجدول من ثلاثة عناصر </a:t>
            </a:r>
            <a:r>
              <a:rPr 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رئيسية :</a:t>
            </a:r>
            <a:endParaRPr lang="ar-SA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العمود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الصف 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الخلية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مخطط انسيابي: مستند 3"/>
          <p:cNvSpPr/>
          <p:nvPr/>
        </p:nvSpPr>
        <p:spPr>
          <a:xfrm>
            <a:off x="5181600" y="838200"/>
            <a:ext cx="3124200" cy="6096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err="1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ثانيا </a:t>
            </a:r>
            <a:r>
              <a:rPr lang="ar-SA" sz="20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التعرف على مكونات الجدول</a:t>
            </a:r>
            <a:endParaRPr lang="en-US" sz="2000" b="1" dirty="0" smtClean="0">
              <a:ln w="24500" cmpd="dbl">
                <a:noFill/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371600" y="3429000"/>
          <a:ext cx="6096000" cy="1854200"/>
        </p:xfrm>
        <a:graphic>
          <a:graphicData uri="http://schemas.openxmlformats.org/drawingml/2006/table">
            <a:tbl>
              <a:tblPr firstRow="1" bandRow="1"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مستطيل 5"/>
          <p:cNvSpPr/>
          <p:nvPr/>
        </p:nvSpPr>
        <p:spPr>
          <a:xfrm>
            <a:off x="1447800" y="3124200"/>
            <a:ext cx="990600" cy="251460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سهم إلى اليمين 6"/>
          <p:cNvSpPr/>
          <p:nvPr/>
        </p:nvSpPr>
        <p:spPr>
          <a:xfrm>
            <a:off x="457200" y="2895600"/>
            <a:ext cx="1066800" cy="685800"/>
          </a:xfrm>
          <a:prstGeom prst="rightArrow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عمود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 rot="5400000">
            <a:off x="4152900" y="876300"/>
            <a:ext cx="609600" cy="632460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سهم إلى اليمين 8"/>
          <p:cNvSpPr/>
          <p:nvPr/>
        </p:nvSpPr>
        <p:spPr>
          <a:xfrm flipH="1">
            <a:off x="7620000" y="3657600"/>
            <a:ext cx="1066800" cy="685800"/>
          </a:xfrm>
          <a:prstGeom prst="rightArrow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صف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6172200" y="4800600"/>
            <a:ext cx="1371600" cy="762000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سهم إلى اليمين 10"/>
          <p:cNvSpPr/>
          <p:nvPr/>
        </p:nvSpPr>
        <p:spPr>
          <a:xfrm flipH="1">
            <a:off x="7543800" y="4953000"/>
            <a:ext cx="1014046" cy="609600"/>
          </a:xfrm>
          <a:prstGeom prst="rightArrow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خلية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0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ستند 1"/>
          <p:cNvSpPr/>
          <p:nvPr/>
        </p:nvSpPr>
        <p:spPr>
          <a:xfrm>
            <a:off x="4343400" y="1524000"/>
            <a:ext cx="3505200" cy="12954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 خلال النقر بالفأرة في الخلية المراده ثم البدء بكتابة النص عن طريق لوحة المفاتيح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مخطط انسيابي: مستند 2"/>
          <p:cNvSpPr/>
          <p:nvPr/>
        </p:nvSpPr>
        <p:spPr>
          <a:xfrm>
            <a:off x="5181600" y="838200"/>
            <a:ext cx="3124200" cy="6096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err="1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ثالثاً </a:t>
            </a:r>
            <a:r>
              <a:rPr lang="ar-SA" sz="20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ادخال البيانات للجدول </a:t>
            </a:r>
            <a:endParaRPr lang="en-US" sz="2000" b="1" dirty="0" smtClean="0">
              <a:ln w="24500" cmpd="dbl">
                <a:noFill/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خطط انسيابي: مستند 3"/>
          <p:cNvSpPr/>
          <p:nvPr/>
        </p:nvSpPr>
        <p:spPr>
          <a:xfrm>
            <a:off x="3124200" y="4038600"/>
            <a:ext cx="4648200" cy="18288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ثلاث طرق </a:t>
            </a:r>
            <a:r>
              <a:rPr lang="ar-SA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للتنقل :</a:t>
            </a:r>
            <a:endParaRPr lang="ar-SA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التحريك بمؤشر الفأرة على أي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خليه .</a:t>
            </a:r>
            <a:endParaRPr lang="ar-SA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استخدام مفتاح  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Tab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للانتقال بين خلايا الجدول بشكل افقي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استخدام مفاتيح الاسهم للتنقل بين خلايا الجدول حسب ما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تريدي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مخطط انسيابي: مستند 4"/>
          <p:cNvSpPr/>
          <p:nvPr/>
        </p:nvSpPr>
        <p:spPr>
          <a:xfrm>
            <a:off x="4572000" y="3124200"/>
            <a:ext cx="3124200" cy="6096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err="1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رابعاً </a:t>
            </a:r>
            <a:r>
              <a:rPr lang="ar-SA" sz="20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التنقل بين خلايا الجدول </a:t>
            </a:r>
            <a:endParaRPr lang="en-US" sz="2000" b="1" dirty="0" smtClean="0">
              <a:ln w="24500" cmpd="dbl">
                <a:noFill/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0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ستند 1"/>
          <p:cNvSpPr/>
          <p:nvPr/>
        </p:nvSpPr>
        <p:spPr>
          <a:xfrm>
            <a:off x="2743200" y="1676400"/>
            <a:ext cx="5562600" cy="22098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قد نحتاج الى اضافة صف لجدول تم انشائه مسبقاً وذلك عن طريق :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النقر على احدى خلايا الصف/العمود المراد اضافة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صف 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/عمود جديد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اليه .</a:t>
            </a:r>
            <a:endParaRPr lang="ar-SA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سيظهر تبويب جديد اسمه </a:t>
            </a:r>
            <a:r>
              <a:rPr lang="ar-SA" sz="1600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تخطيط </a:t>
            </a:r>
            <a:r>
              <a:rPr lang="ar-SA" sz="1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من خلال مجموعة </a:t>
            </a:r>
            <a:r>
              <a:rPr lang="ar-SA" sz="1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صفوف </a:t>
            </a:r>
            <a:r>
              <a:rPr lang="ar-SA" sz="1600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واعمده</a:t>
            </a:r>
            <a:r>
              <a:rPr lang="ar-SA" sz="1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يمكن اضافة ما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تريدي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كما بالشكل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امامك.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" name="مخطط انسيابي: مستند 2"/>
          <p:cNvSpPr/>
          <p:nvPr/>
        </p:nvSpPr>
        <p:spPr>
          <a:xfrm>
            <a:off x="5105400" y="762000"/>
            <a:ext cx="3124200" cy="6096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err="1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خامساً </a:t>
            </a:r>
            <a:r>
              <a:rPr lang="ar-SA" sz="20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اضافة صف/ عمود للجدول</a:t>
            </a:r>
            <a:endParaRPr lang="en-US" sz="2000" b="1" dirty="0" smtClean="0">
              <a:ln w="24500" cmpd="dbl">
                <a:noFill/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مجموعة 3"/>
          <p:cNvGrpSpPr/>
          <p:nvPr/>
        </p:nvGrpSpPr>
        <p:grpSpPr>
          <a:xfrm>
            <a:off x="1617232" y="3830618"/>
            <a:ext cx="4402567" cy="1752600"/>
            <a:chOff x="1617233" y="3830618"/>
            <a:chExt cx="2590800" cy="1752600"/>
          </a:xfrm>
        </p:grpSpPr>
        <p:cxnSp>
          <p:nvCxnSpPr>
            <p:cNvPr id="6" name="رابط كسهم مستقيم 5"/>
            <p:cNvCxnSpPr/>
            <p:nvPr/>
          </p:nvCxnSpPr>
          <p:spPr>
            <a:xfrm>
              <a:off x="1617233" y="3830618"/>
              <a:ext cx="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رابط كسهم مستقيم 6"/>
            <p:cNvCxnSpPr/>
            <p:nvPr/>
          </p:nvCxnSpPr>
          <p:spPr>
            <a:xfrm flipV="1">
              <a:off x="4208033" y="5278418"/>
              <a:ext cx="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91000"/>
            <a:ext cx="7629525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0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ستند 1"/>
          <p:cNvSpPr/>
          <p:nvPr/>
        </p:nvSpPr>
        <p:spPr>
          <a:xfrm>
            <a:off x="3810000" y="1676400"/>
            <a:ext cx="4495800" cy="22098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لعمل </a:t>
            </a:r>
            <a:r>
              <a:rPr lang="ar-SA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ذلك :</a:t>
            </a:r>
            <a:endParaRPr lang="ar-SA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النقر على احدى خلايا الصف/العمود المراد حذف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صف 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/عمود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منه .</a:t>
            </a:r>
            <a:endParaRPr lang="ar-SA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سيظهر تبويب جديد اسمه </a:t>
            </a:r>
            <a:r>
              <a:rPr lang="ar-SA" sz="1600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تخطيط </a:t>
            </a:r>
            <a:r>
              <a:rPr lang="ar-SA" sz="1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من خلال مجموعة </a:t>
            </a:r>
            <a:r>
              <a:rPr lang="ar-SA" sz="1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صفوف </a:t>
            </a:r>
            <a:r>
              <a:rPr lang="ar-SA" sz="1600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واعمده</a:t>
            </a:r>
            <a:r>
              <a:rPr lang="ar-SA" sz="1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يتم النقر على حذف ثم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تختاري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اعمدة او صفوف كما بالشكل </a:t>
            </a:r>
            <a:r>
              <a:rPr lang="ar-S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أمامك .</a:t>
            </a:r>
            <a:r>
              <a:rPr lang="ar-S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" name="مخطط انسيابي: مستند 2"/>
          <p:cNvSpPr/>
          <p:nvPr/>
        </p:nvSpPr>
        <p:spPr>
          <a:xfrm>
            <a:off x="5105400" y="762000"/>
            <a:ext cx="3124200" cy="609600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سادساً: حذف </a:t>
            </a:r>
            <a:r>
              <a:rPr lang="ar-SA" sz="2000" b="1" dirty="0" err="1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صف </a:t>
            </a:r>
            <a:r>
              <a:rPr lang="ar-SA" sz="20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 عمود من الجدول</a:t>
            </a:r>
            <a:endParaRPr lang="en-US" sz="2000" b="1" dirty="0" smtClean="0">
              <a:ln w="24500" cmpd="dbl">
                <a:noFill/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47500" t="4000" r="625" b="79000"/>
          <a:stretch>
            <a:fillRect/>
          </a:stretch>
        </p:blipFill>
        <p:spPr bwMode="auto">
          <a:xfrm>
            <a:off x="838200" y="4267200"/>
            <a:ext cx="6324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مجموعة 7"/>
          <p:cNvGrpSpPr/>
          <p:nvPr/>
        </p:nvGrpSpPr>
        <p:grpSpPr>
          <a:xfrm>
            <a:off x="1371600" y="3886200"/>
            <a:ext cx="3733800" cy="1905000"/>
            <a:chOff x="1371600" y="3886200"/>
            <a:chExt cx="3733800" cy="1905000"/>
          </a:xfrm>
        </p:grpSpPr>
        <p:cxnSp>
          <p:nvCxnSpPr>
            <p:cNvPr id="5" name="رابط كسهم مستقيم 4"/>
            <p:cNvCxnSpPr/>
            <p:nvPr/>
          </p:nvCxnSpPr>
          <p:spPr>
            <a:xfrm>
              <a:off x="1371600" y="3886200"/>
              <a:ext cx="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رابط كسهم مستقيم 5"/>
            <p:cNvCxnSpPr/>
            <p:nvPr/>
          </p:nvCxnSpPr>
          <p:spPr>
            <a:xfrm flipV="1">
              <a:off x="5105400" y="5486400"/>
              <a:ext cx="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2045</TotalTime>
  <Words>1213</Words>
  <Application>Microsoft Office PowerPoint</Application>
  <PresentationFormat>عرض على الشاشة (4:3)</PresentationFormat>
  <Paragraphs>261</Paragraphs>
  <Slides>35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35</vt:i4>
      </vt:variant>
    </vt:vector>
  </HeadingPairs>
  <TitlesOfParts>
    <vt:vector size="52" baseType="lpstr">
      <vt:lpstr>ae_Dimnah</vt:lpstr>
      <vt:lpstr>ae_Furat</vt:lpstr>
      <vt:lpstr>ae_Hani</vt:lpstr>
      <vt:lpstr>ae_Hanihh</vt:lpstr>
      <vt:lpstr>ae_Khalid</vt:lpstr>
      <vt:lpstr>ae_Metal</vt:lpstr>
      <vt:lpstr>ae_Ouhod</vt:lpstr>
      <vt:lpstr>ae_Tarablus</vt:lpstr>
      <vt:lpstr>Aldhabi</vt:lpstr>
      <vt:lpstr>Arabic Typesetting</vt:lpstr>
      <vt:lpstr>Arial</vt:lpstr>
      <vt:lpstr>Calibri</vt:lpstr>
      <vt:lpstr>FS_Modern2_Thin</vt:lpstr>
      <vt:lpstr>Hacen Samra</vt:lpstr>
      <vt:lpstr>MS PMincho</vt:lpstr>
      <vt:lpstr>Times New Roman</vt:lpstr>
      <vt:lpstr>Office Theme</vt:lpstr>
      <vt:lpstr>Microsoft office word برنامج معالج النصوص</vt:lpstr>
      <vt:lpstr>عرض تقديمي في PowerPoint</vt:lpstr>
      <vt:lpstr>التدريب الأول</vt:lpstr>
      <vt:lpstr>عرض تقديمي في PowerPoint</vt:lpstr>
      <vt:lpstr>تحديد النص : وضع مؤشر الفأرة في بداية النص المراد تحديده الضغط على زر الفأرة الأيسر دون الافلات و سحب المؤشر لنهاية الجزء  المراد تحديده  (Shift) يمكن استخدم مفتاح  وذلك بالضغط المستمر علية ثم الضغط مفتاح الاسهم للجهة المراد تحديدها.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samiah</dc:creator>
  <cp:lastModifiedBy>HP</cp:lastModifiedBy>
  <cp:revision>54</cp:revision>
  <cp:lastPrinted>2013-10-21T14:50:13Z</cp:lastPrinted>
  <dcterms:created xsi:type="dcterms:W3CDTF">2006-08-16T00:00:00Z</dcterms:created>
  <dcterms:modified xsi:type="dcterms:W3CDTF">2022-02-27T14:41:55Z</dcterms:modified>
</cp:coreProperties>
</file>